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51"/>
  </p:notesMasterIdLst>
  <p:sldIdLst>
    <p:sldId id="317" r:id="rId2"/>
    <p:sldId id="291" r:id="rId3"/>
    <p:sldId id="334" r:id="rId4"/>
    <p:sldId id="318" r:id="rId5"/>
    <p:sldId id="375" r:id="rId6"/>
    <p:sldId id="328" r:id="rId7"/>
    <p:sldId id="351" r:id="rId8"/>
    <p:sldId id="350" r:id="rId9"/>
    <p:sldId id="349" r:id="rId10"/>
    <p:sldId id="335" r:id="rId11"/>
    <p:sldId id="354" r:id="rId12"/>
    <p:sldId id="355" r:id="rId13"/>
    <p:sldId id="356" r:id="rId14"/>
    <p:sldId id="357" r:id="rId15"/>
    <p:sldId id="358" r:id="rId16"/>
    <p:sldId id="359" r:id="rId17"/>
    <p:sldId id="360" r:id="rId18"/>
    <p:sldId id="361" r:id="rId19"/>
    <p:sldId id="363" r:id="rId20"/>
    <p:sldId id="365" r:id="rId21"/>
    <p:sldId id="366" r:id="rId22"/>
    <p:sldId id="376" r:id="rId23"/>
    <p:sldId id="368" r:id="rId24"/>
    <p:sldId id="367" r:id="rId25"/>
    <p:sldId id="370" r:id="rId26"/>
    <p:sldId id="371" r:id="rId27"/>
    <p:sldId id="373" r:id="rId28"/>
    <p:sldId id="374" r:id="rId29"/>
    <p:sldId id="377" r:id="rId30"/>
    <p:sldId id="348" r:id="rId31"/>
    <p:sldId id="337" r:id="rId32"/>
    <p:sldId id="338" r:id="rId33"/>
    <p:sldId id="352" r:id="rId34"/>
    <p:sldId id="336" r:id="rId35"/>
    <p:sldId id="339" r:id="rId36"/>
    <p:sldId id="340" r:id="rId37"/>
    <p:sldId id="341" r:id="rId38"/>
    <p:sldId id="342" r:id="rId39"/>
    <p:sldId id="343" r:id="rId40"/>
    <p:sldId id="344" r:id="rId41"/>
    <p:sldId id="345" r:id="rId42"/>
    <p:sldId id="346" r:id="rId43"/>
    <p:sldId id="347" r:id="rId44"/>
    <p:sldId id="378" r:id="rId45"/>
    <p:sldId id="379" r:id="rId46"/>
    <p:sldId id="380" r:id="rId47"/>
    <p:sldId id="381" r:id="rId48"/>
    <p:sldId id="353" r:id="rId49"/>
    <p:sldId id="289" r:id="rId50"/>
  </p:sldIdLst>
  <p:sldSz cx="9144000" cy="5143500" type="screen16x9"/>
  <p:notesSz cx="6858000" cy="9144000"/>
  <p:embeddedFontLst>
    <p:embeddedFont>
      <p:font typeface="Titillium Web"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971B2C-7722-4A74-AB56-6A97F623FCF5}">
  <a:tblStyle styleId="{49971B2C-7722-4A74-AB56-6A97F623FC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F24FED0-49FE-48A0-AB07-8EBC00478BF7}"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108" d="100"/>
          <a:sy n="108" d="100"/>
        </p:scale>
        <p:origin x="7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645232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88e79ad853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88e79ad853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18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368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2097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038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046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424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525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3951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692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9854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804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8c7b92f1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8c7b92f1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8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0988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7933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9553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1183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6005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4012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4443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6714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9600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201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63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808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0942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713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4661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6889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40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722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9823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5715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3726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614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0470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88e79ad853_1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88e79ad853_1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41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3017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8443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755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647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3048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3048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1428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g_resources&amp;utm_content=stories#d2c1ff" TargetMode="External"/><Relationship Id="rId3" Type="http://schemas.openxmlformats.org/officeDocument/2006/relationships/image" Target="../media/image1.png"/><Relationship Id="rId7" Type="http://schemas.openxmlformats.org/officeDocument/2006/relationships/hyperlink" Target="https://www.freepik.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70000"/>
          </a:blip>
          <a:srcRect t="15525" r="15874" b="23683"/>
          <a:stretch/>
        </p:blipFill>
        <p:spPr>
          <a:xfrm rot="10800000">
            <a:off x="-27677" y="-39549"/>
            <a:ext cx="7168277" cy="5179949"/>
          </a:xfrm>
          <a:prstGeom prst="rect">
            <a:avLst/>
          </a:prstGeom>
          <a:noFill/>
          <a:ln>
            <a:noFill/>
          </a:ln>
        </p:spPr>
      </p:pic>
      <p:pic>
        <p:nvPicPr>
          <p:cNvPr id="10" name="Google Shape;10;p2"/>
          <p:cNvPicPr preferRelativeResize="0"/>
          <p:nvPr/>
        </p:nvPicPr>
        <p:blipFill rotWithShape="1">
          <a:blip r:embed="rId3">
            <a:alphaModFix amt="70000"/>
          </a:blip>
          <a:srcRect l="53211" t="8875"/>
          <a:stretch/>
        </p:blipFill>
        <p:spPr>
          <a:xfrm rot="5400000">
            <a:off x="3309612" y="-1948438"/>
            <a:ext cx="3986774" cy="7765051"/>
          </a:xfrm>
          <a:prstGeom prst="rect">
            <a:avLst/>
          </a:prstGeom>
          <a:noFill/>
          <a:ln>
            <a:noFill/>
          </a:ln>
        </p:spPr>
      </p:pic>
      <p:pic>
        <p:nvPicPr>
          <p:cNvPr id="11" name="Google Shape;11;p2"/>
          <p:cNvPicPr preferRelativeResize="0"/>
          <p:nvPr/>
        </p:nvPicPr>
        <p:blipFill rotWithShape="1">
          <a:blip r:embed="rId4">
            <a:alphaModFix amt="70000"/>
          </a:blip>
          <a:srcRect l="68206"/>
          <a:stretch/>
        </p:blipFill>
        <p:spPr>
          <a:xfrm rot="5400000" flipH="1">
            <a:off x="3200826" y="-435229"/>
            <a:ext cx="2709149" cy="8521200"/>
          </a:xfrm>
          <a:prstGeom prst="rect">
            <a:avLst/>
          </a:prstGeom>
          <a:noFill/>
          <a:ln>
            <a:noFill/>
          </a:ln>
        </p:spPr>
      </p:pic>
      <p:sp>
        <p:nvSpPr>
          <p:cNvPr id="12" name="Google Shape;12;p2"/>
          <p:cNvSpPr txBox="1">
            <a:spLocks noGrp="1"/>
          </p:cNvSpPr>
          <p:nvPr>
            <p:ph type="ctrTitle"/>
          </p:nvPr>
        </p:nvSpPr>
        <p:spPr>
          <a:xfrm>
            <a:off x="2138300" y="1267550"/>
            <a:ext cx="48672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3" name="Google Shape;13;p2"/>
          <p:cNvSpPr txBox="1">
            <a:spLocks noGrp="1"/>
          </p:cNvSpPr>
          <p:nvPr>
            <p:ph type="subTitle" idx="1"/>
          </p:nvPr>
        </p:nvSpPr>
        <p:spPr>
          <a:xfrm>
            <a:off x="3369576" y="3320147"/>
            <a:ext cx="2404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4" name="Google Shape;14;p2"/>
          <p:cNvGrpSpPr/>
          <p:nvPr/>
        </p:nvGrpSpPr>
        <p:grpSpPr>
          <a:xfrm>
            <a:off x="297175" y="333425"/>
            <a:ext cx="8340288" cy="4512338"/>
            <a:chOff x="373375" y="333425"/>
            <a:chExt cx="8340288" cy="4512338"/>
          </a:xfrm>
        </p:grpSpPr>
        <p:sp>
          <p:nvSpPr>
            <p:cNvPr id="15" name="Google Shape;15;p2"/>
            <p:cNvSpPr/>
            <p:nvPr/>
          </p:nvSpPr>
          <p:spPr>
            <a:xfrm>
              <a:off x="773425" y="607700"/>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73375" y="318417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74525" y="44890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84925" y="572800"/>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71725" y="33342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34275" y="174780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5875" y="443275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37363" y="340797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53563" y="458650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683888" y="277692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65013" y="4234213"/>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395563" y="4351163"/>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741713" y="4569463"/>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BLANK_2">
    <p:spTree>
      <p:nvGrpSpPr>
        <p:cNvPr id="1" name="Shape 632"/>
        <p:cNvGrpSpPr/>
        <p:nvPr/>
      </p:nvGrpSpPr>
      <p:grpSpPr>
        <a:xfrm>
          <a:off x="0" y="0"/>
          <a:ext cx="0" cy="0"/>
          <a:chOff x="0" y="0"/>
          <a:chExt cx="0" cy="0"/>
        </a:xfrm>
      </p:grpSpPr>
      <p:pic>
        <p:nvPicPr>
          <p:cNvPr id="633" name="Google Shape;633;p38"/>
          <p:cNvPicPr preferRelativeResize="0"/>
          <p:nvPr/>
        </p:nvPicPr>
        <p:blipFill rotWithShape="1">
          <a:blip r:embed="rId2">
            <a:alphaModFix amt="70000"/>
          </a:blip>
          <a:srcRect l="73362" t="59298"/>
          <a:stretch/>
        </p:blipFill>
        <p:spPr>
          <a:xfrm rot="5400000" flipH="1">
            <a:off x="5402150" y="1436125"/>
            <a:ext cx="2961874" cy="4525776"/>
          </a:xfrm>
          <a:prstGeom prst="rect">
            <a:avLst/>
          </a:prstGeom>
          <a:noFill/>
          <a:ln>
            <a:noFill/>
          </a:ln>
        </p:spPr>
      </p:pic>
      <p:pic>
        <p:nvPicPr>
          <p:cNvPr id="634" name="Google Shape;634;p38"/>
          <p:cNvPicPr preferRelativeResize="0"/>
          <p:nvPr/>
        </p:nvPicPr>
        <p:blipFill rotWithShape="1">
          <a:blip r:embed="rId3">
            <a:alphaModFix amt="70000"/>
          </a:blip>
          <a:srcRect l="72833" b="18824"/>
          <a:stretch/>
        </p:blipFill>
        <p:spPr>
          <a:xfrm rot="-5400000" flipH="1">
            <a:off x="4604897" y="-2322999"/>
            <a:ext cx="2277374" cy="6804773"/>
          </a:xfrm>
          <a:prstGeom prst="rect">
            <a:avLst/>
          </a:prstGeom>
          <a:noFill/>
          <a:ln>
            <a:noFill/>
          </a:ln>
        </p:spPr>
      </p:pic>
      <p:pic>
        <p:nvPicPr>
          <p:cNvPr id="635" name="Google Shape;635;p38"/>
          <p:cNvPicPr preferRelativeResize="0"/>
          <p:nvPr/>
        </p:nvPicPr>
        <p:blipFill rotWithShape="1">
          <a:blip r:embed="rId4">
            <a:alphaModFix amt="70000"/>
          </a:blip>
          <a:srcRect l="72919" t="45124" b="8149"/>
          <a:stretch/>
        </p:blipFill>
        <p:spPr>
          <a:xfrm rot="10800000" flipH="1">
            <a:off x="-7900" y="-39549"/>
            <a:ext cx="3011126" cy="5195774"/>
          </a:xfrm>
          <a:prstGeom prst="rect">
            <a:avLst/>
          </a:prstGeom>
          <a:noFill/>
          <a:ln>
            <a:noFill/>
          </a:ln>
        </p:spPr>
      </p:pic>
      <p:sp>
        <p:nvSpPr>
          <p:cNvPr id="636" name="Google Shape;636;p38"/>
          <p:cNvSpPr/>
          <p:nvPr/>
        </p:nvSpPr>
        <p:spPr>
          <a:xfrm rot="10800000" flipH="1">
            <a:off x="422710" y="463600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rot="10800000" flipH="1">
            <a:off x="994160" y="482247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rot="10800000" flipH="1">
            <a:off x="8552210" y="416315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rot="10800000" flipH="1">
            <a:off x="8483210" y="4746277"/>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rot="10800000" flipH="1">
            <a:off x="356310" y="40972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rot="10800000" flipH="1">
            <a:off x="8126572" y="8770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rot="10800000" flipH="1">
            <a:off x="8621497" y="8917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rot="10800000" flipH="1">
            <a:off x="7593747" y="36399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rot="10800000" flipH="1">
            <a:off x="7988285" y="49185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BLANK_1_1_1">
    <p:spTree>
      <p:nvGrpSpPr>
        <p:cNvPr id="1" name="Shape 645"/>
        <p:cNvGrpSpPr/>
        <p:nvPr/>
      </p:nvGrpSpPr>
      <p:grpSpPr>
        <a:xfrm>
          <a:off x="0" y="0"/>
          <a:ext cx="0" cy="0"/>
          <a:chOff x="0" y="0"/>
          <a:chExt cx="0" cy="0"/>
        </a:xfrm>
      </p:grpSpPr>
      <p:pic>
        <p:nvPicPr>
          <p:cNvPr id="646" name="Google Shape;646;p39"/>
          <p:cNvPicPr preferRelativeResize="0"/>
          <p:nvPr/>
        </p:nvPicPr>
        <p:blipFill rotWithShape="1">
          <a:blip r:embed="rId2">
            <a:alphaModFix amt="70000"/>
          </a:blip>
          <a:srcRect l="68574" t="68024"/>
          <a:stretch/>
        </p:blipFill>
        <p:spPr>
          <a:xfrm rot="-5400000" flipH="1">
            <a:off x="22626" y="-30526"/>
            <a:ext cx="3494275" cy="3555326"/>
          </a:xfrm>
          <a:prstGeom prst="rect">
            <a:avLst/>
          </a:prstGeom>
          <a:noFill/>
          <a:ln>
            <a:noFill/>
          </a:ln>
        </p:spPr>
      </p:pic>
      <p:pic>
        <p:nvPicPr>
          <p:cNvPr id="647" name="Google Shape;647;p39"/>
          <p:cNvPicPr preferRelativeResize="0"/>
          <p:nvPr/>
        </p:nvPicPr>
        <p:blipFill rotWithShape="1">
          <a:blip r:embed="rId3">
            <a:alphaModFix amt="70000"/>
          </a:blip>
          <a:srcRect l="80410" b="30400"/>
          <a:stretch/>
        </p:blipFill>
        <p:spPr>
          <a:xfrm rot="5400000" flipH="1">
            <a:off x="2088186" y="1398186"/>
            <a:ext cx="1642176" cy="5834352"/>
          </a:xfrm>
          <a:prstGeom prst="rect">
            <a:avLst/>
          </a:prstGeom>
          <a:noFill/>
          <a:ln>
            <a:noFill/>
          </a:ln>
        </p:spPr>
      </p:pic>
      <p:pic>
        <p:nvPicPr>
          <p:cNvPr id="648" name="Google Shape;648;p39"/>
          <p:cNvPicPr preferRelativeResize="0"/>
          <p:nvPr/>
        </p:nvPicPr>
        <p:blipFill rotWithShape="1">
          <a:blip r:embed="rId4">
            <a:alphaModFix amt="70000"/>
          </a:blip>
          <a:srcRect l="64209" t="40121" b="13618"/>
          <a:stretch/>
        </p:blipFill>
        <p:spPr>
          <a:xfrm flipH="1">
            <a:off x="5164425" y="0"/>
            <a:ext cx="3979574" cy="5143498"/>
          </a:xfrm>
          <a:prstGeom prst="rect">
            <a:avLst/>
          </a:prstGeom>
          <a:noFill/>
          <a:ln>
            <a:noFill/>
          </a:ln>
        </p:spPr>
      </p:pic>
      <p:sp>
        <p:nvSpPr>
          <p:cNvPr id="649" name="Google Shape;649;p39"/>
          <p:cNvSpPr/>
          <p:nvPr/>
        </p:nvSpPr>
        <p:spPr>
          <a:xfrm flipH="1">
            <a:off x="8340897" y="232227"/>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flipH="1">
            <a:off x="7907447" y="18375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flipH="1">
            <a:off x="425597" y="99547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flipH="1">
            <a:off x="356597" y="27435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flipH="1">
            <a:off x="8545297" y="90900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flipH="1">
            <a:off x="560835" y="4704327"/>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flipH="1">
            <a:off x="356310" y="411450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flipH="1">
            <a:off x="1307860" y="464224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flipH="1">
            <a:off x="989522" y="24010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subtitle 1">
  <p:cSld name="TITLE_1_1">
    <p:spTree>
      <p:nvGrpSpPr>
        <p:cNvPr id="1" name="Shape 58"/>
        <p:cNvGrpSpPr/>
        <p:nvPr/>
      </p:nvGrpSpPr>
      <p:grpSpPr>
        <a:xfrm>
          <a:off x="0" y="0"/>
          <a:ext cx="0" cy="0"/>
          <a:chOff x="0" y="0"/>
          <a:chExt cx="0" cy="0"/>
        </a:xfrm>
      </p:grpSpPr>
      <p:pic>
        <p:nvPicPr>
          <p:cNvPr id="59" name="Google Shape;59;p5"/>
          <p:cNvPicPr preferRelativeResize="0"/>
          <p:nvPr/>
        </p:nvPicPr>
        <p:blipFill rotWithShape="1">
          <a:blip r:embed="rId2">
            <a:alphaModFix amt="70000"/>
          </a:blip>
          <a:srcRect l="70368" t="67847"/>
          <a:stretch/>
        </p:blipFill>
        <p:spPr>
          <a:xfrm rot="-5400000">
            <a:off x="112499" y="1745027"/>
            <a:ext cx="3294749" cy="3575098"/>
          </a:xfrm>
          <a:prstGeom prst="rect">
            <a:avLst/>
          </a:prstGeom>
          <a:noFill/>
          <a:ln>
            <a:noFill/>
          </a:ln>
        </p:spPr>
      </p:pic>
      <p:pic>
        <p:nvPicPr>
          <p:cNvPr id="60" name="Google Shape;60;p5"/>
          <p:cNvPicPr preferRelativeResize="0"/>
          <p:nvPr/>
        </p:nvPicPr>
        <p:blipFill rotWithShape="1">
          <a:blip r:embed="rId3">
            <a:alphaModFix amt="70000"/>
          </a:blip>
          <a:srcRect l="76804" b="30167"/>
          <a:stretch/>
        </p:blipFill>
        <p:spPr>
          <a:xfrm rot="5400000">
            <a:off x="1927139" y="-2014112"/>
            <a:ext cx="1944499" cy="5854123"/>
          </a:xfrm>
          <a:prstGeom prst="rect">
            <a:avLst/>
          </a:prstGeom>
          <a:noFill/>
          <a:ln>
            <a:noFill/>
          </a:ln>
        </p:spPr>
      </p:pic>
      <p:pic>
        <p:nvPicPr>
          <p:cNvPr id="61" name="Google Shape;61;p5"/>
          <p:cNvPicPr preferRelativeResize="0"/>
          <p:nvPr/>
        </p:nvPicPr>
        <p:blipFill rotWithShape="1">
          <a:blip r:embed="rId4">
            <a:alphaModFix amt="70000"/>
          </a:blip>
          <a:srcRect l="64014" t="41946" b="11326"/>
          <a:stretch/>
        </p:blipFill>
        <p:spPr>
          <a:xfrm rot="10800000">
            <a:off x="5164427" y="-19774"/>
            <a:ext cx="4001323" cy="5195774"/>
          </a:xfrm>
          <a:prstGeom prst="rect">
            <a:avLst/>
          </a:prstGeom>
          <a:noFill/>
          <a:ln>
            <a:noFill/>
          </a:ln>
        </p:spPr>
      </p:pic>
      <p:sp>
        <p:nvSpPr>
          <p:cNvPr id="62" name="Google Shape;62;p5"/>
          <p:cNvSpPr/>
          <p:nvPr/>
        </p:nvSpPr>
        <p:spPr>
          <a:xfrm rot="10800000">
            <a:off x="8417097" y="463600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10800000">
            <a:off x="7983647" y="482247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10800000">
            <a:off x="425597" y="416315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0800000">
            <a:off x="356597" y="4746277"/>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a:off x="8621497" y="40972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10800000">
            <a:off x="713235" y="8770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a:off x="356310" y="8917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10800000">
            <a:off x="1384060" y="36399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10800000">
            <a:off x="989522" y="49185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txBox="1">
            <a:spLocks noGrp="1"/>
          </p:cNvSpPr>
          <p:nvPr>
            <p:ph type="ctrTitle"/>
          </p:nvPr>
        </p:nvSpPr>
        <p:spPr>
          <a:xfrm>
            <a:off x="5100175" y="645255"/>
            <a:ext cx="2952000" cy="715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72" name="Google Shape;72;p5"/>
          <p:cNvSpPr txBox="1">
            <a:spLocks noGrp="1"/>
          </p:cNvSpPr>
          <p:nvPr>
            <p:ph type="subTitle" idx="1"/>
          </p:nvPr>
        </p:nvSpPr>
        <p:spPr>
          <a:xfrm>
            <a:off x="5100175" y="1399159"/>
            <a:ext cx="3102900" cy="11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73" name="Google Shape;73;p5"/>
          <p:cNvGrpSpPr/>
          <p:nvPr/>
        </p:nvGrpSpPr>
        <p:grpSpPr>
          <a:xfrm>
            <a:off x="391400" y="119100"/>
            <a:ext cx="8519575" cy="4620150"/>
            <a:chOff x="391400" y="119100"/>
            <a:chExt cx="8519575" cy="4620150"/>
          </a:xfrm>
        </p:grpSpPr>
        <p:sp>
          <p:nvSpPr>
            <p:cNvPr id="74" name="Google Shape;74;p5"/>
            <p:cNvSpPr/>
            <p:nvPr/>
          </p:nvSpPr>
          <p:spPr>
            <a:xfrm rot="10800000">
              <a:off x="391400" y="306552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496375" y="174350"/>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445900" y="119100"/>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4433700" y="39540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a:off x="7526600" y="11910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10800000">
              <a:off x="8772675" y="183117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rot="10800000">
              <a:off x="6288925" y="460095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rot="10800000">
              <a:off x="8483700" y="3106900"/>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rot="10800000">
              <a:off x="7971950" y="250260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5"/>
          <p:cNvSpPr txBox="1"/>
          <p:nvPr/>
        </p:nvSpPr>
        <p:spPr>
          <a:xfrm>
            <a:off x="5100175" y="3471100"/>
            <a:ext cx="32835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Titillium Web"/>
                <a:ea typeface="Titillium Web"/>
                <a:cs typeface="Titillium Web"/>
                <a:sym typeface="Titillium Web"/>
              </a:rPr>
              <a:t>CREDITS: This presentation template was created by </a:t>
            </a:r>
            <a:r>
              <a:rPr lang="en" sz="1100">
                <a:solidFill>
                  <a:schemeClr val="dk1"/>
                </a:solidFill>
                <a:uFill>
                  <a:noFill/>
                </a:uFill>
                <a:latin typeface="Titillium Web"/>
                <a:ea typeface="Titillium Web"/>
                <a:cs typeface="Titillium Web"/>
                <a:sym typeface="Titillium Web"/>
                <a:hlinkClick r:id="rId5">
                  <a:extLst>
                    <a:ext uri="{A12FA001-AC4F-418D-AE19-62706E023703}">
                      <ahyp:hlinkClr xmlns:ahyp="http://schemas.microsoft.com/office/drawing/2018/hyperlinkcolor" val="tx"/>
                    </a:ext>
                  </a:extLst>
                </a:hlinkClick>
              </a:rPr>
              <a:t>Slidesgo</a:t>
            </a:r>
            <a:r>
              <a:rPr lang="en" sz="1100">
                <a:solidFill>
                  <a:schemeClr val="dk2"/>
                </a:solidFill>
                <a:latin typeface="Titillium Web"/>
                <a:ea typeface="Titillium Web"/>
                <a:cs typeface="Titillium Web"/>
                <a:sym typeface="Titillium Web"/>
              </a:rPr>
              <a:t>, including icons by </a:t>
            </a:r>
            <a:r>
              <a:rPr lang="en" sz="1100">
                <a:solidFill>
                  <a:schemeClr val="dk1"/>
                </a:solidFill>
                <a:uFill>
                  <a:noFill/>
                </a:uFill>
                <a:latin typeface="Titillium Web"/>
                <a:ea typeface="Titillium Web"/>
                <a:cs typeface="Titillium Web"/>
                <a:sym typeface="Titillium Web"/>
                <a:hlinkClick r:id="rId6">
                  <a:extLst>
                    <a:ext uri="{A12FA001-AC4F-418D-AE19-62706E023703}">
                      <ahyp:hlinkClr xmlns:ahyp="http://schemas.microsoft.com/office/drawing/2018/hyperlinkcolor" val="tx"/>
                    </a:ext>
                  </a:extLst>
                </a:hlinkClick>
              </a:rPr>
              <a:t>Flaticon</a:t>
            </a:r>
            <a:r>
              <a:rPr lang="en" sz="1100">
                <a:solidFill>
                  <a:schemeClr val="dk2"/>
                </a:solidFill>
                <a:latin typeface="Titillium Web"/>
                <a:ea typeface="Titillium Web"/>
                <a:cs typeface="Titillium Web"/>
                <a:sym typeface="Titillium Web"/>
              </a:rPr>
              <a:t>, infographics &amp; images by </a:t>
            </a:r>
            <a:r>
              <a:rPr lang="en" sz="1100">
                <a:solidFill>
                  <a:schemeClr val="dk1"/>
                </a:solidFill>
                <a:uFill>
                  <a:noFill/>
                </a:uFill>
                <a:latin typeface="Titillium Web"/>
                <a:ea typeface="Titillium Web"/>
                <a:cs typeface="Titillium Web"/>
                <a:sym typeface="Titillium Web"/>
                <a:hlinkClick r:id="rId7">
                  <a:extLst>
                    <a:ext uri="{A12FA001-AC4F-418D-AE19-62706E023703}">
                      <ahyp:hlinkClr xmlns:ahyp="http://schemas.microsoft.com/office/drawing/2018/hyperlinkcolor" val="tx"/>
                    </a:ext>
                  </a:extLst>
                </a:hlinkClick>
              </a:rPr>
              <a:t>Freepik</a:t>
            </a:r>
            <a:r>
              <a:rPr lang="en" sz="1100" b="1">
                <a:solidFill>
                  <a:schemeClr val="dk2"/>
                </a:solidFill>
                <a:latin typeface="Titillium Web"/>
                <a:ea typeface="Titillium Web"/>
                <a:cs typeface="Titillium Web"/>
                <a:sym typeface="Titillium Web"/>
              </a:rPr>
              <a:t> </a:t>
            </a:r>
            <a:r>
              <a:rPr lang="en" sz="1100">
                <a:solidFill>
                  <a:schemeClr val="dk2"/>
                </a:solidFill>
                <a:latin typeface="Titillium Web"/>
                <a:ea typeface="Titillium Web"/>
                <a:cs typeface="Titillium Web"/>
                <a:sym typeface="Titillium Web"/>
              </a:rPr>
              <a:t>and illustrations by </a:t>
            </a:r>
            <a:r>
              <a:rPr lang="en" sz="1100">
                <a:solidFill>
                  <a:schemeClr val="dk1"/>
                </a:solidFill>
                <a:uFill>
                  <a:noFill/>
                </a:uFill>
                <a:latin typeface="Titillium Web"/>
                <a:ea typeface="Titillium Web"/>
                <a:cs typeface="Titillium Web"/>
                <a:sym typeface="Titillium Web"/>
                <a:hlinkClick r:id="rId8">
                  <a:extLst>
                    <a:ext uri="{A12FA001-AC4F-418D-AE19-62706E023703}">
                      <ahyp:hlinkClr xmlns:ahyp="http://schemas.microsoft.com/office/drawing/2018/hyperlinkcolor" val="tx"/>
                    </a:ext>
                  </a:extLst>
                </a:hlinkClick>
              </a:rPr>
              <a:t>Stories</a:t>
            </a:r>
            <a:endParaRPr sz="1700">
              <a:solidFill>
                <a:schemeClr val="dk1"/>
              </a:solidFill>
              <a:latin typeface="Titillium Web"/>
              <a:ea typeface="Titillium Web"/>
              <a:cs typeface="Titillium Web"/>
              <a:sym typeface="Titillium Web"/>
            </a:endParaRPr>
          </a:p>
          <a:p>
            <a:pPr marL="0" lvl="0" indent="0" algn="l" rtl="0">
              <a:spcBef>
                <a:spcPts val="1000"/>
              </a:spcBef>
              <a:spcAft>
                <a:spcPts val="1000"/>
              </a:spcAft>
              <a:buNone/>
            </a:pPr>
            <a:endParaRPr sz="1100" b="1">
              <a:solidFill>
                <a:schemeClr val="dk1"/>
              </a:solidFill>
              <a:latin typeface="Titillium Web"/>
              <a:ea typeface="Titillium Web"/>
              <a:cs typeface="Titillium Web"/>
              <a:sym typeface="Titillium Web"/>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body">
  <p:cSld name="TITLE_AND_BODY_1">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2">
            <a:alphaModFix amt="70000"/>
          </a:blip>
          <a:srcRect l="70368" t="67847"/>
          <a:stretch/>
        </p:blipFill>
        <p:spPr>
          <a:xfrm rot="-5400000">
            <a:off x="112499" y="1745027"/>
            <a:ext cx="3294749" cy="3575098"/>
          </a:xfrm>
          <a:prstGeom prst="rect">
            <a:avLst/>
          </a:prstGeom>
          <a:noFill/>
          <a:ln>
            <a:noFill/>
          </a:ln>
        </p:spPr>
      </p:pic>
      <p:pic>
        <p:nvPicPr>
          <p:cNvPr id="191" name="Google Shape;191;p11"/>
          <p:cNvPicPr preferRelativeResize="0"/>
          <p:nvPr/>
        </p:nvPicPr>
        <p:blipFill rotWithShape="1">
          <a:blip r:embed="rId3">
            <a:alphaModFix amt="70000"/>
          </a:blip>
          <a:srcRect l="76804" b="30167"/>
          <a:stretch/>
        </p:blipFill>
        <p:spPr>
          <a:xfrm rot="5400000">
            <a:off x="1927139" y="-2014112"/>
            <a:ext cx="1944499" cy="5854123"/>
          </a:xfrm>
          <a:prstGeom prst="rect">
            <a:avLst/>
          </a:prstGeom>
          <a:noFill/>
          <a:ln>
            <a:noFill/>
          </a:ln>
        </p:spPr>
      </p:pic>
      <p:pic>
        <p:nvPicPr>
          <p:cNvPr id="192" name="Google Shape;192;p11"/>
          <p:cNvPicPr preferRelativeResize="0"/>
          <p:nvPr/>
        </p:nvPicPr>
        <p:blipFill rotWithShape="1">
          <a:blip r:embed="rId4">
            <a:alphaModFix amt="70000"/>
          </a:blip>
          <a:srcRect l="64014" t="41946" b="11326"/>
          <a:stretch/>
        </p:blipFill>
        <p:spPr>
          <a:xfrm rot="10800000">
            <a:off x="5164427" y="-19774"/>
            <a:ext cx="4001323" cy="5195774"/>
          </a:xfrm>
          <a:prstGeom prst="rect">
            <a:avLst/>
          </a:prstGeom>
          <a:noFill/>
          <a:ln>
            <a:noFill/>
          </a:ln>
        </p:spPr>
      </p:pic>
      <p:sp>
        <p:nvSpPr>
          <p:cNvPr id="193" name="Google Shape;193;p11"/>
          <p:cNvSpPr txBox="1">
            <a:spLocks noGrp="1"/>
          </p:cNvSpPr>
          <p:nvPr>
            <p:ph type="body" idx="1"/>
          </p:nvPr>
        </p:nvSpPr>
        <p:spPr>
          <a:xfrm>
            <a:off x="940025" y="1195575"/>
            <a:ext cx="7263900" cy="3588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100"/>
            </a:lvl1pPr>
            <a:lvl2pPr marL="914400" lvl="1" indent="-317500" rtl="0">
              <a:spcBef>
                <a:spcPts val="1600"/>
              </a:spcBef>
              <a:spcAft>
                <a:spcPts val="0"/>
              </a:spcAft>
              <a:buSzPts val="1400"/>
              <a:buAutoNum type="alphaLcPeriod"/>
              <a:defRPr/>
            </a:lvl2pPr>
            <a:lvl3pPr marL="1371600" lvl="2" indent="-317500" rtl="0">
              <a:spcBef>
                <a:spcPts val="1600"/>
              </a:spcBef>
              <a:spcAft>
                <a:spcPts val="0"/>
              </a:spcAft>
              <a:buSzPts val="1400"/>
              <a:buAutoNum type="romanLcPeriod"/>
              <a:defRPr/>
            </a:lvl3pPr>
            <a:lvl4pPr marL="1828800" lvl="3" indent="-317500" rtl="0">
              <a:spcBef>
                <a:spcPts val="160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
        <p:nvSpPr>
          <p:cNvPr id="194" name="Google Shape;194;p11"/>
          <p:cNvSpPr txBox="1">
            <a:spLocks noGrp="1"/>
          </p:cNvSpPr>
          <p:nvPr>
            <p:ph type="title"/>
          </p:nvPr>
        </p:nvSpPr>
        <p:spPr>
          <a:xfrm>
            <a:off x="1755600" y="541842"/>
            <a:ext cx="56328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95" name="Google Shape;195;p11"/>
          <p:cNvSpPr/>
          <p:nvPr/>
        </p:nvSpPr>
        <p:spPr>
          <a:xfrm rot="10800000">
            <a:off x="8417097" y="463600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rot="10800000">
            <a:off x="7983647" y="482247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rot="10800000">
            <a:off x="425597" y="416315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rot="10800000">
            <a:off x="356597" y="4746277"/>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rot="10800000">
            <a:off x="8621497" y="40972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rot="10800000">
            <a:off x="713235" y="8770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rot="10800000">
            <a:off x="356310" y="8917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rot="10800000">
            <a:off x="1384060" y="36399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rot="10800000">
            <a:off x="989522" y="49185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0"/>
        <p:cNvGrpSpPr/>
        <p:nvPr/>
      </p:nvGrpSpPr>
      <p:grpSpPr>
        <a:xfrm>
          <a:off x="0" y="0"/>
          <a:ext cx="0" cy="0"/>
          <a:chOff x="0" y="0"/>
          <a:chExt cx="0" cy="0"/>
        </a:xfrm>
      </p:grpSpPr>
      <p:pic>
        <p:nvPicPr>
          <p:cNvPr id="351" name="Google Shape;351;p19"/>
          <p:cNvPicPr preferRelativeResize="0"/>
          <p:nvPr/>
        </p:nvPicPr>
        <p:blipFill rotWithShape="1">
          <a:blip r:embed="rId2">
            <a:alphaModFix amt="70000"/>
          </a:blip>
          <a:srcRect l="81914" t="39397"/>
          <a:stretch/>
        </p:blipFill>
        <p:spPr>
          <a:xfrm rot="5400000">
            <a:off x="4814762" y="-2363762"/>
            <a:ext cx="2010950" cy="6738475"/>
          </a:xfrm>
          <a:prstGeom prst="rect">
            <a:avLst/>
          </a:prstGeom>
          <a:noFill/>
          <a:ln>
            <a:noFill/>
          </a:ln>
        </p:spPr>
      </p:pic>
      <p:pic>
        <p:nvPicPr>
          <p:cNvPr id="352" name="Google Shape;352;p19"/>
          <p:cNvPicPr preferRelativeResize="0"/>
          <p:nvPr/>
        </p:nvPicPr>
        <p:blipFill rotWithShape="1">
          <a:blip r:embed="rId3">
            <a:alphaModFix amt="70000"/>
          </a:blip>
          <a:srcRect l="81736" b="41978"/>
          <a:stretch/>
        </p:blipFill>
        <p:spPr>
          <a:xfrm rot="5400000">
            <a:off x="2202561" y="-2230237"/>
            <a:ext cx="2030726" cy="6451651"/>
          </a:xfrm>
          <a:prstGeom prst="rect">
            <a:avLst/>
          </a:prstGeom>
          <a:noFill/>
          <a:ln>
            <a:noFill/>
          </a:ln>
        </p:spPr>
      </p:pic>
      <p:sp>
        <p:nvSpPr>
          <p:cNvPr id="353" name="Google Shape;353;p19"/>
          <p:cNvSpPr txBox="1">
            <a:spLocks noGrp="1"/>
          </p:cNvSpPr>
          <p:nvPr>
            <p:ph type="title"/>
          </p:nvPr>
        </p:nvSpPr>
        <p:spPr>
          <a:xfrm>
            <a:off x="713225" y="539500"/>
            <a:ext cx="2560200" cy="2048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54" name="Google Shape;354;p19"/>
          <p:cNvSpPr/>
          <p:nvPr/>
        </p:nvSpPr>
        <p:spPr>
          <a:xfrm rot="10800000" flipH="1">
            <a:off x="8808200" y="13262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10800000" flipH="1">
            <a:off x="407000" y="3307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10800000" flipH="1">
            <a:off x="1501550" y="10207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10800000" flipH="1">
            <a:off x="7560450" y="23317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10800000" flipH="1">
            <a:off x="2919263" y="-9597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10800000" flipH="1">
            <a:off x="6216400" y="-4312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10800000" flipH="1">
            <a:off x="5337050" y="20010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372"/>
        <p:cNvGrpSpPr/>
        <p:nvPr/>
      </p:nvGrpSpPr>
      <p:grpSpPr>
        <a:xfrm>
          <a:off x="0" y="0"/>
          <a:ext cx="0" cy="0"/>
          <a:chOff x="0" y="0"/>
          <a:chExt cx="0" cy="0"/>
        </a:xfrm>
      </p:grpSpPr>
      <p:pic>
        <p:nvPicPr>
          <p:cNvPr id="373" name="Google Shape;373;p21"/>
          <p:cNvPicPr preferRelativeResize="0"/>
          <p:nvPr/>
        </p:nvPicPr>
        <p:blipFill rotWithShape="1">
          <a:blip r:embed="rId2">
            <a:alphaModFix amt="70000"/>
          </a:blip>
          <a:srcRect l="81843" t="41978"/>
          <a:stretch/>
        </p:blipFill>
        <p:spPr>
          <a:xfrm rot="-5400000" flipH="1">
            <a:off x="2208500" y="-2224300"/>
            <a:ext cx="2018851" cy="6451651"/>
          </a:xfrm>
          <a:prstGeom prst="rect">
            <a:avLst/>
          </a:prstGeom>
          <a:noFill/>
          <a:ln>
            <a:noFill/>
          </a:ln>
        </p:spPr>
      </p:pic>
      <p:pic>
        <p:nvPicPr>
          <p:cNvPr id="374" name="Google Shape;374;p21"/>
          <p:cNvPicPr preferRelativeResize="0"/>
          <p:nvPr/>
        </p:nvPicPr>
        <p:blipFill rotWithShape="1">
          <a:blip r:embed="rId3">
            <a:alphaModFix amt="70000"/>
          </a:blip>
          <a:srcRect l="81736" b="39679"/>
          <a:stretch/>
        </p:blipFill>
        <p:spPr>
          <a:xfrm rot="-5400000" flipH="1">
            <a:off x="4789061" y="-2357836"/>
            <a:ext cx="2030726" cy="6706848"/>
          </a:xfrm>
          <a:prstGeom prst="rect">
            <a:avLst/>
          </a:prstGeom>
          <a:noFill/>
          <a:ln>
            <a:noFill/>
          </a:ln>
        </p:spPr>
      </p:pic>
      <p:sp>
        <p:nvSpPr>
          <p:cNvPr id="375" name="Google Shape;375;p21"/>
          <p:cNvSpPr txBox="1">
            <a:spLocks noGrp="1"/>
          </p:cNvSpPr>
          <p:nvPr>
            <p:ph type="title"/>
          </p:nvPr>
        </p:nvSpPr>
        <p:spPr>
          <a:xfrm>
            <a:off x="713225" y="539500"/>
            <a:ext cx="2560200" cy="2048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6" name="Google Shape;376;p21"/>
          <p:cNvSpPr/>
          <p:nvPr/>
        </p:nvSpPr>
        <p:spPr>
          <a:xfrm rot="10800000">
            <a:off x="407000" y="13262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rot="10800000">
            <a:off x="8808200" y="3307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rot="10800000">
            <a:off x="7851650" y="10207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rot="10800000">
            <a:off x="1792750" y="23317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rot="10800000">
            <a:off x="6295938" y="-9597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rot="10800000">
            <a:off x="2998800" y="-4312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rot="10800000">
            <a:off x="4016150" y="20010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383"/>
        <p:cNvGrpSpPr/>
        <p:nvPr/>
      </p:nvGrpSpPr>
      <p:grpSpPr>
        <a:xfrm>
          <a:off x="0" y="0"/>
          <a:ext cx="0" cy="0"/>
          <a:chOff x="0" y="0"/>
          <a:chExt cx="0" cy="0"/>
        </a:xfrm>
      </p:grpSpPr>
      <p:pic>
        <p:nvPicPr>
          <p:cNvPr id="384" name="Google Shape;384;p22"/>
          <p:cNvPicPr preferRelativeResize="0"/>
          <p:nvPr/>
        </p:nvPicPr>
        <p:blipFill rotWithShape="1">
          <a:blip r:embed="rId2">
            <a:alphaModFix amt="70000"/>
          </a:blip>
          <a:srcRect l="81914" t="39397"/>
          <a:stretch/>
        </p:blipFill>
        <p:spPr>
          <a:xfrm rot="5400000">
            <a:off x="4814762" y="-2363762"/>
            <a:ext cx="2010950" cy="6738475"/>
          </a:xfrm>
          <a:prstGeom prst="rect">
            <a:avLst/>
          </a:prstGeom>
          <a:noFill/>
          <a:ln>
            <a:noFill/>
          </a:ln>
        </p:spPr>
      </p:pic>
      <p:pic>
        <p:nvPicPr>
          <p:cNvPr id="385" name="Google Shape;385;p22"/>
          <p:cNvPicPr preferRelativeResize="0"/>
          <p:nvPr/>
        </p:nvPicPr>
        <p:blipFill rotWithShape="1">
          <a:blip r:embed="rId3">
            <a:alphaModFix amt="70000"/>
          </a:blip>
          <a:srcRect l="81736" b="41978"/>
          <a:stretch/>
        </p:blipFill>
        <p:spPr>
          <a:xfrm rot="5400000">
            <a:off x="2202561" y="-2230237"/>
            <a:ext cx="2030726" cy="6451651"/>
          </a:xfrm>
          <a:prstGeom prst="rect">
            <a:avLst/>
          </a:prstGeom>
          <a:noFill/>
          <a:ln>
            <a:noFill/>
          </a:ln>
        </p:spPr>
      </p:pic>
      <p:sp>
        <p:nvSpPr>
          <p:cNvPr id="386" name="Google Shape;386;p22"/>
          <p:cNvSpPr txBox="1">
            <a:spLocks noGrp="1"/>
          </p:cNvSpPr>
          <p:nvPr>
            <p:ph type="title"/>
          </p:nvPr>
        </p:nvSpPr>
        <p:spPr>
          <a:xfrm>
            <a:off x="1371600" y="540000"/>
            <a:ext cx="6400800" cy="89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87" name="Google Shape;387;p22"/>
          <p:cNvSpPr/>
          <p:nvPr/>
        </p:nvSpPr>
        <p:spPr>
          <a:xfrm rot="10800000" flipH="1">
            <a:off x="8808200" y="13262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rot="10800000" flipH="1">
            <a:off x="407000" y="3307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rot="10800000" flipH="1">
            <a:off x="1501550" y="10207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rot="10800000" flipH="1">
            <a:off x="7560450" y="23317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rot="10800000" flipH="1">
            <a:off x="2919263" y="-9597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rot="10800000" flipH="1">
            <a:off x="6216400" y="-4312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rot="10800000" flipH="1">
            <a:off x="5337050" y="20010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60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3">
    <p:spTree>
      <p:nvGrpSpPr>
        <p:cNvPr id="1" name="Shape 606"/>
        <p:cNvGrpSpPr/>
        <p:nvPr/>
      </p:nvGrpSpPr>
      <p:grpSpPr>
        <a:xfrm>
          <a:off x="0" y="0"/>
          <a:ext cx="0" cy="0"/>
          <a:chOff x="0" y="0"/>
          <a:chExt cx="0" cy="0"/>
        </a:xfrm>
      </p:grpSpPr>
      <p:pic>
        <p:nvPicPr>
          <p:cNvPr id="607" name="Google Shape;607;p36"/>
          <p:cNvPicPr preferRelativeResize="0"/>
          <p:nvPr/>
        </p:nvPicPr>
        <p:blipFill rotWithShape="1">
          <a:blip r:embed="rId2">
            <a:alphaModFix amt="70000"/>
          </a:blip>
          <a:srcRect l="74315" t="59298"/>
          <a:stretch/>
        </p:blipFill>
        <p:spPr>
          <a:xfrm rot="5400000">
            <a:off x="5455161" y="-854738"/>
            <a:ext cx="2855851" cy="4525776"/>
          </a:xfrm>
          <a:prstGeom prst="rect">
            <a:avLst/>
          </a:prstGeom>
          <a:noFill/>
          <a:ln>
            <a:noFill/>
          </a:ln>
        </p:spPr>
      </p:pic>
      <p:pic>
        <p:nvPicPr>
          <p:cNvPr id="608" name="Google Shape;608;p36"/>
          <p:cNvPicPr preferRelativeResize="0"/>
          <p:nvPr/>
        </p:nvPicPr>
        <p:blipFill rotWithShape="1">
          <a:blip r:embed="rId3">
            <a:alphaModFix amt="70000"/>
          </a:blip>
          <a:srcRect l="71898" b="18354"/>
          <a:stretch/>
        </p:blipFill>
        <p:spPr>
          <a:xfrm rot="-5400000">
            <a:off x="4585486" y="591788"/>
            <a:ext cx="2355749" cy="6844325"/>
          </a:xfrm>
          <a:prstGeom prst="rect">
            <a:avLst/>
          </a:prstGeom>
          <a:noFill/>
          <a:ln>
            <a:noFill/>
          </a:ln>
        </p:spPr>
      </p:pic>
      <p:pic>
        <p:nvPicPr>
          <p:cNvPr id="609" name="Google Shape;609;p36"/>
          <p:cNvPicPr preferRelativeResize="0"/>
          <p:nvPr/>
        </p:nvPicPr>
        <p:blipFill rotWithShape="1">
          <a:blip r:embed="rId4">
            <a:alphaModFix amt="70000"/>
          </a:blip>
          <a:srcRect l="72990" t="46042" b="7701"/>
          <a:stretch/>
        </p:blipFill>
        <p:spPr>
          <a:xfrm>
            <a:off x="0" y="0"/>
            <a:ext cx="3003226" cy="5143498"/>
          </a:xfrm>
          <a:prstGeom prst="rect">
            <a:avLst/>
          </a:prstGeom>
          <a:noFill/>
          <a:ln>
            <a:noFill/>
          </a:ln>
        </p:spPr>
      </p:pic>
      <p:sp>
        <p:nvSpPr>
          <p:cNvPr id="610" name="Google Shape;610;p36"/>
          <p:cNvSpPr/>
          <p:nvPr/>
        </p:nvSpPr>
        <p:spPr>
          <a:xfrm>
            <a:off x="422710" y="232227"/>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994160" y="18375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8476010" y="99547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8407010" y="27435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356310" y="90900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8202772" y="4704327"/>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8545297" y="411450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7593747" y="464224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7912085" y="24010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
    <p:spTree>
      <p:nvGrpSpPr>
        <p:cNvPr id="1" name="Shape 619"/>
        <p:cNvGrpSpPr/>
        <p:nvPr/>
      </p:nvGrpSpPr>
      <p:grpSpPr>
        <a:xfrm>
          <a:off x="0" y="0"/>
          <a:ext cx="0" cy="0"/>
          <a:chOff x="0" y="0"/>
          <a:chExt cx="0" cy="0"/>
        </a:xfrm>
      </p:grpSpPr>
      <p:pic>
        <p:nvPicPr>
          <p:cNvPr id="620" name="Google Shape;620;p37"/>
          <p:cNvPicPr preferRelativeResize="0"/>
          <p:nvPr/>
        </p:nvPicPr>
        <p:blipFill rotWithShape="1">
          <a:blip r:embed="rId2">
            <a:alphaModFix amt="70000"/>
          </a:blip>
          <a:srcRect l="70368" t="67847"/>
          <a:stretch/>
        </p:blipFill>
        <p:spPr>
          <a:xfrm rot="-5400000">
            <a:off x="112499" y="1745027"/>
            <a:ext cx="3294749" cy="3575098"/>
          </a:xfrm>
          <a:prstGeom prst="rect">
            <a:avLst/>
          </a:prstGeom>
          <a:noFill/>
          <a:ln>
            <a:noFill/>
          </a:ln>
        </p:spPr>
      </p:pic>
      <p:pic>
        <p:nvPicPr>
          <p:cNvPr id="621" name="Google Shape;621;p37"/>
          <p:cNvPicPr preferRelativeResize="0"/>
          <p:nvPr/>
        </p:nvPicPr>
        <p:blipFill rotWithShape="1">
          <a:blip r:embed="rId3">
            <a:alphaModFix amt="70000"/>
          </a:blip>
          <a:srcRect l="76804" b="30167"/>
          <a:stretch/>
        </p:blipFill>
        <p:spPr>
          <a:xfrm rot="5400000">
            <a:off x="1927139" y="-2014112"/>
            <a:ext cx="1944499" cy="5854123"/>
          </a:xfrm>
          <a:prstGeom prst="rect">
            <a:avLst/>
          </a:prstGeom>
          <a:noFill/>
          <a:ln>
            <a:noFill/>
          </a:ln>
        </p:spPr>
      </p:pic>
      <p:pic>
        <p:nvPicPr>
          <p:cNvPr id="622" name="Google Shape;622;p37"/>
          <p:cNvPicPr preferRelativeResize="0"/>
          <p:nvPr/>
        </p:nvPicPr>
        <p:blipFill rotWithShape="1">
          <a:blip r:embed="rId4">
            <a:alphaModFix amt="70000"/>
          </a:blip>
          <a:srcRect l="64014" t="41946" b="11326"/>
          <a:stretch/>
        </p:blipFill>
        <p:spPr>
          <a:xfrm rot="10800000">
            <a:off x="5164427" y="-19774"/>
            <a:ext cx="4001323" cy="5195774"/>
          </a:xfrm>
          <a:prstGeom prst="rect">
            <a:avLst/>
          </a:prstGeom>
          <a:noFill/>
          <a:ln>
            <a:noFill/>
          </a:ln>
        </p:spPr>
      </p:pic>
      <p:sp>
        <p:nvSpPr>
          <p:cNvPr id="623" name="Google Shape;623;p37"/>
          <p:cNvSpPr/>
          <p:nvPr/>
        </p:nvSpPr>
        <p:spPr>
          <a:xfrm rot="10800000">
            <a:off x="8417097" y="463600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rot="10800000">
            <a:off x="7983647" y="482247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rot="10800000">
            <a:off x="425597" y="4163152"/>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10800000">
            <a:off x="356597" y="4746277"/>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rot="10800000">
            <a:off x="8621497" y="40972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rot="10800000">
            <a:off x="713235" y="87702"/>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rot="10800000">
            <a:off x="356310" y="8917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rot="10800000">
            <a:off x="1384060" y="363990"/>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rot="10800000">
            <a:off x="989522" y="4918527"/>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63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1pPr>
            <a:lvl2pPr lvl="1">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2pPr>
            <a:lvl3pPr lvl="2">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3pPr>
            <a:lvl4pPr lvl="3">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4pPr>
            <a:lvl5pPr lvl="4">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5pPr>
            <a:lvl6pPr lvl="5">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6pPr>
            <a:lvl7pPr lvl="6">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7pPr>
            <a:lvl8pPr lvl="7">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8pPr>
            <a:lvl9pPr lvl="8">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1pPr>
            <a:lvl2pPr marL="914400" lvl="1" indent="-317500">
              <a:lnSpc>
                <a:spcPct val="107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2pPr>
            <a:lvl3pPr marL="1371600" lvl="2"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3pPr>
            <a:lvl4pPr marL="1828800" lvl="3"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4pPr>
            <a:lvl5pPr marL="2286000" lvl="4"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5pPr>
            <a:lvl6pPr marL="2743200" lvl="5"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6pPr>
            <a:lvl7pPr marL="3200400" lvl="6"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7pPr>
            <a:lvl8pPr marL="3657600" lvl="7" indent="-317500">
              <a:lnSpc>
                <a:spcPct val="115000"/>
              </a:lnSpc>
              <a:spcBef>
                <a:spcPts val="160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8pPr>
            <a:lvl9pPr marL="4114800" lvl="8" indent="-317500">
              <a:lnSpc>
                <a:spcPct val="115000"/>
              </a:lnSpc>
              <a:spcBef>
                <a:spcPts val="1600"/>
              </a:spcBef>
              <a:spcAft>
                <a:spcPts val="1600"/>
              </a:spcAft>
              <a:buClr>
                <a:schemeClr val="dk2"/>
              </a:buClr>
              <a:buSzPts val="1400"/>
              <a:buFont typeface="Titillium Web"/>
              <a:buChar char="■"/>
              <a:defRPr>
                <a:solidFill>
                  <a:schemeClr val="dk2"/>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65" r:id="rId4"/>
    <p:sldLayoutId id="2147483667" r:id="rId5"/>
    <p:sldLayoutId id="2147483668"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s://onlinesales.ai/blog/artificial-intelligence-in-ecommerce/" TargetMode="External"/><Relationship Id="rId13" Type="http://schemas.openxmlformats.org/officeDocument/2006/relationships/hyperlink" Target="https://ciostory.com/cxo-perspective/use-of-ai-in-cyber-security/" TargetMode="External"/><Relationship Id="rId3" Type="http://schemas.openxmlformats.org/officeDocument/2006/relationships/hyperlink" Target="https://towardsdatascience.com/top-12-ways-ai-is-revolutionizing-the-online-shopping-ecommerce-trends-9c3e98ef519c" TargetMode="External"/><Relationship Id="rId7" Type="http://schemas.openxmlformats.org/officeDocument/2006/relationships/hyperlink" Target="https://www.linnworks.com/blog/artificial-intelligence-in-ecommerce" TargetMode="External"/><Relationship Id="rId12" Type="http://schemas.openxmlformats.org/officeDocument/2006/relationships/hyperlink" Target="https://www.thesslstore.com/blog/artificial-intelligence-in-cyber-security-the-savior-or-enemy-of-your-business/" TargetMode="External"/><Relationship Id="rId2" Type="http://schemas.openxmlformats.org/officeDocument/2006/relationships/hyperlink" Target="https://www.emizentech.com/blog/artificial-intelligence-impact-ecommerce-industry.html" TargetMode="External"/><Relationship Id="rId1" Type="http://schemas.openxmlformats.org/officeDocument/2006/relationships/slideLayout" Target="../slideLayouts/slideLayout3.xml"/><Relationship Id="rId6" Type="http://schemas.openxmlformats.org/officeDocument/2006/relationships/hyperlink" Target="https://yourstory.com/mystory/artificial-intelligence-ecommerce-start-using" TargetMode="External"/><Relationship Id="rId11" Type="http://schemas.openxmlformats.org/officeDocument/2006/relationships/hyperlink" Target="https://blog.eccouncil.org/the-role-of-ai-in-cybersecurity/" TargetMode="External"/><Relationship Id="rId5" Type="http://schemas.openxmlformats.org/officeDocument/2006/relationships/hyperlink" Target="https://www.bigcommerce.com/blog/ecommerce-ai/" TargetMode="External"/><Relationship Id="rId10" Type="http://schemas.openxmlformats.org/officeDocument/2006/relationships/hyperlink" Target="https://www.computer.org/publications/tech-news/trends/the-impact-of-ai-on-cybersecurity" TargetMode="External"/><Relationship Id="rId4" Type="http://schemas.openxmlformats.org/officeDocument/2006/relationships/hyperlink" Target="https://www.newgenapps.com/blog/how-artificial-intelligence-is-affecting-the-ecommerce-industry/" TargetMode="External"/><Relationship Id="rId9" Type="http://schemas.openxmlformats.org/officeDocument/2006/relationships/hyperlink" Target="https://www.balbix.com/insights/artificial-intelligence-in-cybersecurity/"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analyticsvidhya.com/blog/2020/11/artificial-intelligence-in-agriculture-using-modern-day-ai-to-solve-traditional-farming-problems/#:~:text=While%20using%20the%20machine%20learning,with%20data%20like%20temperature%2C%20precipitation%2C" TargetMode="External"/><Relationship Id="rId3" Type="http://schemas.openxmlformats.org/officeDocument/2006/relationships/hyperlink" Target="https://analyticsindiamag.com/top-8-machine-learning-tools-for-cybersecurity/" TargetMode="External"/><Relationship Id="rId7" Type="http://schemas.openxmlformats.org/officeDocument/2006/relationships/hyperlink" Target="https://www.analyticsinsight.net/top-10-ai-and-robotics-companies-transforming-agriculture-sector/" TargetMode="External"/><Relationship Id="rId2" Type="http://schemas.openxmlformats.org/officeDocument/2006/relationships/hyperlink" Target="https://www.analyticsinsight.net/impact-of-artificial-intelligence-in-cyber-security/" TargetMode="External"/><Relationship Id="rId1" Type="http://schemas.openxmlformats.org/officeDocument/2006/relationships/slideLayout" Target="../slideLayouts/slideLayout3.xml"/><Relationship Id="rId6" Type="http://schemas.openxmlformats.org/officeDocument/2006/relationships/hyperlink" Target="https://cdn.openpr.com/T/5/T519652240_g.jpg" TargetMode="External"/><Relationship Id="rId11" Type="http://schemas.openxmlformats.org/officeDocument/2006/relationships/hyperlink" Target="https://www.sciencedirect.com/science/article/pii/S258972172030012X" TargetMode="External"/><Relationship Id="rId5" Type="http://schemas.openxmlformats.org/officeDocument/2006/relationships/hyperlink" Target="https://www.cbinsights.com/research/cybersecurity-artificial-intelligence-startups-market-map/" TargetMode="External"/><Relationship Id="rId10" Type="http://schemas.openxmlformats.org/officeDocument/2006/relationships/hyperlink" Target="https://www.analyticsvidhya.com/blog/2020/11/artificial-intelligence-in-agriculture-using-modern-day-ai-to-solve-traditional-farming-problems/#:~:text=Precision%20Farming%20and%20Predictive%20Analytics,be%20grown%2C%20optimum%20planting%2C%20pest" TargetMode="External"/><Relationship Id="rId4" Type="http://schemas.openxmlformats.org/officeDocument/2006/relationships/hyperlink" Target="https://builtin.com/artificial-intelligence/artificial-intelligence-cybersecurity" TargetMode="External"/><Relationship Id="rId9" Type="http://schemas.openxmlformats.org/officeDocument/2006/relationships/hyperlink" Target="https://onlinesales.ai/blog/artificial-intelligence-in-ecommerc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2" name="Google Shape;672;p45"/>
          <p:cNvSpPr/>
          <p:nvPr/>
        </p:nvSpPr>
        <p:spPr>
          <a:xfrm rot="196092">
            <a:off x="1637696" y="1149530"/>
            <a:ext cx="6747034" cy="3648463"/>
          </a:xfrm>
          <a:custGeom>
            <a:avLst/>
            <a:gdLst/>
            <a:ahLst/>
            <a:cxnLst/>
            <a:rect l="l" t="t" r="r" b="b"/>
            <a:pathLst>
              <a:path w="236706" h="132733" fill="none" extrusionOk="0">
                <a:moveTo>
                  <a:pt x="204064" y="0"/>
                </a:moveTo>
                <a:cubicBezTo>
                  <a:pt x="208860" y="4399"/>
                  <a:pt x="208860" y="10020"/>
                  <a:pt x="208860" y="14541"/>
                </a:cubicBezTo>
                <a:cubicBezTo>
                  <a:pt x="208860" y="20238"/>
                  <a:pt x="208860" y="24347"/>
                  <a:pt x="217460" y="23874"/>
                </a:cubicBezTo>
                <a:lnTo>
                  <a:pt x="217490" y="23874"/>
                </a:lnTo>
                <a:cubicBezTo>
                  <a:pt x="224104" y="23950"/>
                  <a:pt x="230351" y="24011"/>
                  <a:pt x="233605" y="25554"/>
                </a:cubicBezTo>
                <a:cubicBezTo>
                  <a:pt x="234979" y="26211"/>
                  <a:pt x="235804" y="27081"/>
                  <a:pt x="236110" y="28242"/>
                </a:cubicBezTo>
                <a:cubicBezTo>
                  <a:pt x="236705" y="30304"/>
                  <a:pt x="236308" y="32076"/>
                  <a:pt x="234918" y="33680"/>
                </a:cubicBezTo>
                <a:cubicBezTo>
                  <a:pt x="231359" y="37727"/>
                  <a:pt x="221691" y="39560"/>
                  <a:pt x="210495" y="41699"/>
                </a:cubicBezTo>
                <a:lnTo>
                  <a:pt x="210464" y="41699"/>
                </a:lnTo>
                <a:cubicBezTo>
                  <a:pt x="183016" y="45899"/>
                  <a:pt x="162992" y="53001"/>
                  <a:pt x="149260" y="63403"/>
                </a:cubicBezTo>
                <a:cubicBezTo>
                  <a:pt x="137224" y="72506"/>
                  <a:pt x="131435" y="82923"/>
                  <a:pt x="125814" y="92989"/>
                </a:cubicBezTo>
                <a:cubicBezTo>
                  <a:pt x="116360" y="109959"/>
                  <a:pt x="107440" y="125981"/>
                  <a:pt x="70293" y="131297"/>
                </a:cubicBezTo>
                <a:cubicBezTo>
                  <a:pt x="66031" y="132259"/>
                  <a:pt x="60624" y="132732"/>
                  <a:pt x="54728" y="132732"/>
                </a:cubicBezTo>
                <a:cubicBezTo>
                  <a:pt x="45274" y="132702"/>
                  <a:pt x="35849" y="131648"/>
                  <a:pt x="26639" y="129571"/>
                </a:cubicBezTo>
                <a:cubicBezTo>
                  <a:pt x="18651" y="127722"/>
                  <a:pt x="12067" y="125233"/>
                  <a:pt x="7577" y="122346"/>
                </a:cubicBezTo>
                <a:cubicBezTo>
                  <a:pt x="2368" y="119001"/>
                  <a:pt x="1" y="115198"/>
                  <a:pt x="520" y="111058"/>
                </a:cubicBezTo>
              </a:path>
            </a:pathLst>
          </a:custGeom>
          <a:noFill/>
          <a:ln w="28650" cap="flat" cmpd="sng">
            <a:solidFill>
              <a:schemeClr val="accent6"/>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txBox="1">
            <a:spLocks noGrp="1"/>
          </p:cNvSpPr>
          <p:nvPr>
            <p:ph type="ctrTitle"/>
          </p:nvPr>
        </p:nvSpPr>
        <p:spPr>
          <a:xfrm>
            <a:off x="2233207" y="332525"/>
            <a:ext cx="4867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AI Profiling For Specific Sectors</a:t>
            </a:r>
            <a:endParaRPr sz="5400" dirty="0"/>
          </a:p>
        </p:txBody>
      </p:sp>
      <p:pic>
        <p:nvPicPr>
          <p:cNvPr id="59" name="Google Shape;1919;p84">
            <a:extLst>
              <a:ext uri="{FF2B5EF4-FFF2-40B4-BE49-F238E27FC236}">
                <a16:creationId xmlns:a16="http://schemas.microsoft.com/office/drawing/2014/main" id="{DF092412-1B7B-46D0-B5D6-347AF366D368}"/>
              </a:ext>
            </a:extLst>
          </p:cNvPr>
          <p:cNvPicPr preferRelativeResize="0"/>
          <p:nvPr/>
        </p:nvPicPr>
        <p:blipFill rotWithShape="1">
          <a:blip r:embed="rId3">
            <a:alphaModFix/>
          </a:blip>
          <a:srcRect/>
          <a:stretch/>
        </p:blipFill>
        <p:spPr>
          <a:xfrm>
            <a:off x="464678" y="1943562"/>
            <a:ext cx="1885132" cy="2052600"/>
          </a:xfrm>
          <a:prstGeom prst="rect">
            <a:avLst/>
          </a:prstGeom>
          <a:noFill/>
          <a:ln>
            <a:noFill/>
          </a:ln>
        </p:spPr>
      </p:pic>
      <p:pic>
        <p:nvPicPr>
          <p:cNvPr id="60" name="Google Shape;1921;p84">
            <a:extLst>
              <a:ext uri="{FF2B5EF4-FFF2-40B4-BE49-F238E27FC236}">
                <a16:creationId xmlns:a16="http://schemas.microsoft.com/office/drawing/2014/main" id="{DEAC233B-4B4C-4161-82C3-67489721AF6C}"/>
              </a:ext>
            </a:extLst>
          </p:cNvPr>
          <p:cNvPicPr preferRelativeResize="0"/>
          <p:nvPr/>
        </p:nvPicPr>
        <p:blipFill rotWithShape="1">
          <a:blip r:embed="rId4">
            <a:alphaModFix/>
          </a:blip>
          <a:srcRect t="6567" b="11944"/>
          <a:stretch/>
        </p:blipFill>
        <p:spPr>
          <a:xfrm>
            <a:off x="7100407" y="425475"/>
            <a:ext cx="1881474" cy="153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3" name="TextBox 2"/>
          <p:cNvSpPr txBox="1"/>
          <p:nvPr/>
        </p:nvSpPr>
        <p:spPr>
          <a:xfrm>
            <a:off x="759608" y="899216"/>
            <a:ext cx="7161087" cy="3539430"/>
          </a:xfrm>
          <a:prstGeom prst="rect">
            <a:avLst/>
          </a:prstGeom>
          <a:noFill/>
        </p:spPr>
        <p:txBody>
          <a:bodyPr wrap="square" rtlCol="0">
            <a:spAutoFit/>
          </a:bodyPr>
          <a:lstStyle/>
          <a:p>
            <a:r>
              <a:rPr lang="en-IN" sz="1800" b="1" dirty="0">
                <a:solidFill>
                  <a:schemeClr val="tx2"/>
                </a:solidFill>
                <a:latin typeface="Titillium Web"/>
                <a:cs typeface="Titillium Web"/>
              </a:rPr>
              <a:t>bioHAIFCS</a:t>
            </a:r>
          </a:p>
          <a:p>
            <a:endParaRPr lang="en-IN" b="1" dirty="0">
              <a:solidFill>
                <a:schemeClr val="tx1"/>
              </a:solidFill>
            </a:endParaRPr>
          </a:p>
          <a:p>
            <a:pPr marL="285750" indent="-285750">
              <a:buFont typeface="Arial" panose="020B0604020202020204" pitchFamily="34" charset="0"/>
              <a:buChar char="•"/>
            </a:pPr>
            <a:r>
              <a:rPr lang="en-US" sz="1600" b="1" dirty="0">
                <a:solidFill>
                  <a:schemeClr val="dk1"/>
                </a:solidFill>
                <a:latin typeface="Titillium Web"/>
                <a:cs typeface="Titillium Web"/>
              </a:rPr>
              <a:t>bioHAIFCS is a bio-inspired hybrid artificial intelligence framework for cybersecurity. </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This framework combines timely and bio-inspired machine learning methods suitable for the protection of critical network applications, namely military information systems, applications and networks.</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More specifically, it combines the hybrid evolving spiking anomaly detection model (HESADM), which is used to prevent cyber-attacks, which cannot be avoided otherwise by — using passive security measures; the evolving computational intelligence system for malware detection (ECISMD); and the evolutionary prevention system from SQL injection (ePSSQLI) attacks.</a:t>
            </a:r>
            <a:endParaRPr lang="en-IN" sz="1600" b="1" dirty="0">
              <a:solidFill>
                <a:schemeClr val="dk1"/>
              </a:solidFill>
              <a:latin typeface="Titillium Web"/>
              <a:cs typeface="Titillium Web"/>
            </a:endParaRPr>
          </a:p>
        </p:txBody>
      </p:sp>
    </p:spTree>
    <p:extLst>
      <p:ext uri="{BB962C8B-B14F-4D97-AF65-F5344CB8AC3E}">
        <p14:creationId xmlns:p14="http://schemas.microsoft.com/office/powerpoint/2010/main" val="3262366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3" name="TextBox 2"/>
          <p:cNvSpPr txBox="1"/>
          <p:nvPr/>
        </p:nvSpPr>
        <p:spPr>
          <a:xfrm>
            <a:off x="759608" y="899216"/>
            <a:ext cx="7161087" cy="4031873"/>
          </a:xfrm>
          <a:prstGeom prst="rect">
            <a:avLst/>
          </a:prstGeom>
          <a:noFill/>
        </p:spPr>
        <p:txBody>
          <a:bodyPr wrap="square" rtlCol="0">
            <a:spAutoFit/>
          </a:bodyPr>
          <a:lstStyle/>
          <a:p>
            <a:r>
              <a:rPr lang="en-US" sz="1800" b="1" dirty="0">
                <a:solidFill>
                  <a:schemeClr val="tx2"/>
                </a:solidFill>
                <a:latin typeface="Titillium Web"/>
                <a:cs typeface="Titillium Web"/>
              </a:rPr>
              <a:t>Cyber Security Tool Kit (CyberSecTK)</a:t>
            </a:r>
          </a:p>
          <a:p>
            <a:endParaRPr lang="en-IN" b="1" dirty="0">
              <a:solidFill>
                <a:schemeClr val="tx1"/>
              </a:solidFill>
            </a:endParaRPr>
          </a:p>
          <a:p>
            <a:pPr marL="285750" indent="-285750">
              <a:buFont typeface="Arial" panose="020B0604020202020204" pitchFamily="34" charset="0"/>
              <a:buChar char="•"/>
            </a:pPr>
            <a:r>
              <a:rPr lang="en-US" sz="1600" b="1" dirty="0">
                <a:solidFill>
                  <a:schemeClr val="dk1"/>
                </a:solidFill>
                <a:latin typeface="Titillium Web"/>
                <a:cs typeface="Titillium Web"/>
              </a:rPr>
              <a:t>The cybersecurity toolkit, CyberSecTK, is a Python library for preprocessing and feature extraction of cyber-security-related data. The purpose of this library is to bridge the gap between cybersecurity and machine learning techniques.</a:t>
            </a:r>
          </a:p>
          <a:p>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The toolkit is basically a suite of program modules, datasets as well as tutorials supporting research in cybersecurity. The CyberSecTK works by helping cyber experts to implement a basic machine learning pipeline from scratch. </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The challenge is that cyber security experts do not have necessary trainings to apply machine learning to their problems. The goal of this library is to help bridge this gap.</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This will help cyber experts to implement a basic machine learning pipeline from beginning to end.</a:t>
            </a:r>
            <a:endParaRPr lang="en-IN" sz="1600" b="1" dirty="0">
              <a:solidFill>
                <a:schemeClr val="dk1"/>
              </a:solidFill>
              <a:latin typeface="Titillium Web"/>
              <a:cs typeface="Titillium Web"/>
            </a:endParaRPr>
          </a:p>
        </p:txBody>
      </p:sp>
    </p:spTree>
    <p:extLst>
      <p:ext uri="{BB962C8B-B14F-4D97-AF65-F5344CB8AC3E}">
        <p14:creationId xmlns:p14="http://schemas.microsoft.com/office/powerpoint/2010/main" val="290406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3" name="TextBox 2"/>
          <p:cNvSpPr txBox="1"/>
          <p:nvPr/>
        </p:nvSpPr>
        <p:spPr>
          <a:xfrm>
            <a:off x="759608" y="899216"/>
            <a:ext cx="7161087" cy="3600986"/>
          </a:xfrm>
          <a:prstGeom prst="rect">
            <a:avLst/>
          </a:prstGeom>
          <a:noFill/>
        </p:spPr>
        <p:txBody>
          <a:bodyPr wrap="square" rtlCol="0">
            <a:spAutoFit/>
          </a:bodyPr>
          <a:lstStyle/>
          <a:p>
            <a:r>
              <a:rPr lang="en-US" sz="1800" b="1" dirty="0">
                <a:solidFill>
                  <a:schemeClr val="tx2"/>
                </a:solidFill>
                <a:latin typeface="Titillium Web"/>
                <a:cs typeface="Titillium Web"/>
              </a:rPr>
              <a:t>Cognito by Vectra</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Cognito by Vectra is an AI tool that detects and responds to attacks inside the cloud, data center, IoT, and enterprise networks. </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Some of the benefits of using Vectra Cognito platform includes automated threat detection, empowering threat hunters, providing visibility across entire deployment and other such.</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The Cognito platform for NDR is in 100% service of detecting and responding to attacks inside cloud, data center, IoT, and enterprise networks. Our job is to find and stop those attacks early and with certainty. The Cognito platform meets SOC 2 Type 2 compliance standards, ensuring the security and confidentiality of our partners' and customers' data.</a:t>
            </a:r>
            <a:endParaRPr lang="en-IN" sz="1600" b="1" dirty="0">
              <a:solidFill>
                <a:schemeClr val="dk1"/>
              </a:solidFill>
              <a:latin typeface="Titillium Web"/>
              <a:cs typeface="Titillium Web"/>
            </a:endParaRPr>
          </a:p>
        </p:txBody>
      </p:sp>
    </p:spTree>
    <p:extLst>
      <p:ext uri="{BB962C8B-B14F-4D97-AF65-F5344CB8AC3E}">
        <p14:creationId xmlns:p14="http://schemas.microsoft.com/office/powerpoint/2010/main" val="281507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3" name="TextBox 2"/>
          <p:cNvSpPr txBox="1"/>
          <p:nvPr/>
        </p:nvSpPr>
        <p:spPr>
          <a:xfrm>
            <a:off x="759608" y="899216"/>
            <a:ext cx="7161087" cy="3354765"/>
          </a:xfrm>
          <a:prstGeom prst="rect">
            <a:avLst/>
          </a:prstGeom>
          <a:noFill/>
        </p:spPr>
        <p:txBody>
          <a:bodyPr wrap="square" rtlCol="0">
            <a:spAutoFit/>
          </a:bodyPr>
          <a:lstStyle/>
          <a:p>
            <a:r>
              <a:rPr lang="en-US" sz="1800" b="1" dirty="0">
                <a:solidFill>
                  <a:schemeClr val="tx2"/>
                </a:solidFill>
                <a:latin typeface="Titillium Web"/>
                <a:cs typeface="Titillium Web"/>
              </a:rPr>
              <a:t>DefPloreX</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DefPloreX is a machine learning toolkit for large-scale e-crime forensics. It is a flexible toolkit that is based on the open-source libraries to efficiently </a:t>
            </a:r>
            <a:r>
              <a:rPr lang="en-US" sz="1600" b="1" dirty="0" err="1">
                <a:solidFill>
                  <a:schemeClr val="dk1"/>
                </a:solidFill>
                <a:latin typeface="Titillium Web"/>
                <a:cs typeface="Titillium Web"/>
              </a:rPr>
              <a:t>analyse</a:t>
            </a:r>
            <a:r>
              <a:rPr lang="en-US" sz="1600" b="1" dirty="0">
                <a:solidFill>
                  <a:schemeClr val="dk1"/>
                </a:solidFill>
                <a:latin typeface="Titillium Web"/>
                <a:cs typeface="Titillium Web"/>
              </a:rPr>
              <a:t> millions of defaced web pages.</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DefPloreX or Defacement </a:t>
            </a:r>
            <a:r>
              <a:rPr lang="en-US" sz="1600" b="1" dirty="0" err="1">
                <a:solidFill>
                  <a:schemeClr val="dk1"/>
                </a:solidFill>
                <a:latin typeface="Titillium Web"/>
                <a:cs typeface="Titillium Web"/>
              </a:rPr>
              <a:t>eXplorer</a:t>
            </a:r>
            <a:r>
              <a:rPr lang="en-US" sz="1600" b="1" dirty="0">
                <a:solidFill>
                  <a:schemeClr val="dk1"/>
                </a:solidFill>
                <a:latin typeface="Titillium Web"/>
                <a:cs typeface="Titillium Web"/>
              </a:rPr>
              <a:t> uses a combination of machine learning and data visualization techniques to turn unstructured data into meaningful high-level descriptions.</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One of the most interesting aspects of DefPloreX is that it automatically groups similar defaced pages into clusters and </a:t>
            </a:r>
            <a:r>
              <a:rPr lang="en-US" sz="1600" b="1" dirty="0" err="1">
                <a:solidFill>
                  <a:schemeClr val="dk1"/>
                </a:solidFill>
                <a:latin typeface="Titillium Web"/>
                <a:cs typeface="Titillium Web"/>
              </a:rPr>
              <a:t>organises</a:t>
            </a:r>
            <a:r>
              <a:rPr lang="en-US" sz="1600" b="1" dirty="0">
                <a:solidFill>
                  <a:schemeClr val="dk1"/>
                </a:solidFill>
                <a:latin typeface="Titillium Web"/>
                <a:cs typeface="Titillium Web"/>
              </a:rPr>
              <a:t> web incidents into campaigns.</a:t>
            </a:r>
            <a:endParaRPr lang="en-IN" sz="1600" b="1" dirty="0">
              <a:solidFill>
                <a:schemeClr val="dk1"/>
              </a:solidFill>
              <a:latin typeface="Titillium Web"/>
              <a:cs typeface="Titillium Web"/>
            </a:endParaRPr>
          </a:p>
        </p:txBody>
      </p:sp>
    </p:spTree>
    <p:extLst>
      <p:ext uri="{BB962C8B-B14F-4D97-AF65-F5344CB8AC3E}">
        <p14:creationId xmlns:p14="http://schemas.microsoft.com/office/powerpoint/2010/main" val="370245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3" name="TextBox 2"/>
          <p:cNvSpPr txBox="1"/>
          <p:nvPr/>
        </p:nvSpPr>
        <p:spPr>
          <a:xfrm>
            <a:off x="759608" y="899216"/>
            <a:ext cx="7161087" cy="3108543"/>
          </a:xfrm>
          <a:prstGeom prst="rect">
            <a:avLst/>
          </a:prstGeom>
          <a:noFill/>
        </p:spPr>
        <p:txBody>
          <a:bodyPr wrap="square" rtlCol="0">
            <a:spAutoFit/>
          </a:bodyPr>
          <a:lstStyle/>
          <a:p>
            <a:r>
              <a:rPr lang="en-US" sz="1800" b="1" dirty="0">
                <a:solidFill>
                  <a:schemeClr val="tx2"/>
                </a:solidFill>
                <a:latin typeface="Titillium Web"/>
                <a:cs typeface="Titillium Web"/>
              </a:rPr>
              <a:t>IBM QRadar Advisor</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IBM QRadar Advisor with Watson uses IBM cognitive artificial intelligence to assist users with the incident and risk analysis, triage and response, enables security operations teams and more.</a:t>
            </a:r>
          </a:p>
          <a:p>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The tool helps in reducing the time spent investigating incidents from days and weeks down to minutes or hours.</a:t>
            </a:r>
          </a:p>
          <a:p>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It automates routine SOC tasks, finds commonalities across investigations and provides actionable feedback to analysts, freeing them up to focus on more important elements of the investigation and increase analyst efficiency.</a:t>
            </a:r>
            <a:endParaRPr lang="en-IN" sz="1600" b="1" dirty="0">
              <a:solidFill>
                <a:schemeClr val="dk1"/>
              </a:solidFill>
              <a:latin typeface="Titillium Web"/>
              <a:cs typeface="Titillium Web"/>
            </a:endParaRPr>
          </a:p>
        </p:txBody>
      </p:sp>
    </p:spTree>
    <p:extLst>
      <p:ext uri="{BB962C8B-B14F-4D97-AF65-F5344CB8AC3E}">
        <p14:creationId xmlns:p14="http://schemas.microsoft.com/office/powerpoint/2010/main" val="3890981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3" name="TextBox 2"/>
          <p:cNvSpPr txBox="1"/>
          <p:nvPr/>
        </p:nvSpPr>
        <p:spPr>
          <a:xfrm>
            <a:off x="759608" y="899216"/>
            <a:ext cx="7161087" cy="2862322"/>
          </a:xfrm>
          <a:prstGeom prst="rect">
            <a:avLst/>
          </a:prstGeom>
          <a:noFill/>
        </p:spPr>
        <p:txBody>
          <a:bodyPr wrap="square" rtlCol="0">
            <a:spAutoFit/>
          </a:bodyPr>
          <a:lstStyle/>
          <a:p>
            <a:r>
              <a:rPr lang="en-US" sz="1800" b="1" dirty="0">
                <a:solidFill>
                  <a:schemeClr val="tx2"/>
                </a:solidFill>
                <a:latin typeface="Titillium Web"/>
                <a:cs typeface="Titillium Web"/>
              </a:rPr>
              <a:t>StringSifter</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StringSifter is a machine learning tool which ranks strings automatically based on their relevance for the malware analysis. </a:t>
            </a:r>
          </a:p>
          <a:p>
            <a:endParaRPr lang="en-US" sz="1600" b="1" dirty="0">
              <a:solidFill>
                <a:schemeClr val="dk1"/>
              </a:solidFill>
              <a:latin typeface="Titillium Web"/>
              <a:cs typeface="Titillium Web"/>
            </a:endParaRP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It is built to sit downstream from the Strings program. </a:t>
            </a:r>
          </a:p>
          <a:p>
            <a:endParaRPr lang="en-US" sz="1600" b="1" dirty="0">
              <a:solidFill>
                <a:schemeClr val="dk1"/>
              </a:solidFill>
              <a:latin typeface="Titillium Web"/>
              <a:cs typeface="Titillium Web"/>
            </a:endParaRP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This means it gets a list of strings as input and delivers the same strings as output ranked according to their relevance for malware analysis. </a:t>
            </a:r>
            <a:endParaRPr lang="en-IN" sz="1600" b="1" dirty="0">
              <a:solidFill>
                <a:schemeClr val="dk1"/>
              </a:solidFill>
              <a:latin typeface="Titillium Web"/>
              <a:cs typeface="Titillium Web"/>
            </a:endParaRPr>
          </a:p>
        </p:txBody>
      </p:sp>
    </p:spTree>
    <p:extLst>
      <p:ext uri="{BB962C8B-B14F-4D97-AF65-F5344CB8AC3E}">
        <p14:creationId xmlns:p14="http://schemas.microsoft.com/office/powerpoint/2010/main" val="1024753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3" name="TextBox 2"/>
          <p:cNvSpPr txBox="1"/>
          <p:nvPr/>
        </p:nvSpPr>
        <p:spPr>
          <a:xfrm>
            <a:off x="759608" y="899216"/>
            <a:ext cx="7161087" cy="3354765"/>
          </a:xfrm>
          <a:prstGeom prst="rect">
            <a:avLst/>
          </a:prstGeom>
          <a:noFill/>
        </p:spPr>
        <p:txBody>
          <a:bodyPr wrap="square" rtlCol="0">
            <a:spAutoFit/>
          </a:bodyPr>
          <a:lstStyle/>
          <a:p>
            <a:r>
              <a:rPr lang="en-US" sz="1800" b="1" dirty="0">
                <a:solidFill>
                  <a:schemeClr val="tx2"/>
                </a:solidFill>
                <a:latin typeface="Titillium Web"/>
                <a:cs typeface="Titillium Web"/>
              </a:rPr>
              <a:t>Sophos’ Intercept X tool</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Sophos’ Intercept X tool is a cybersecurity tool that is integrated with a deep learning neural network that works by changing the endpoint security from a reactive to a predictive approach to protect against both known and never-seen-before threats.</a:t>
            </a:r>
          </a:p>
          <a:p>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Sophos Intercept X employs a comprehensive defense-in-depth approach to endpoint protection, rather than simply relying on one primary security technique. </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The features of this tool include enforcing data execution prevention, stack pivot, heap spray allocation, among others. </a:t>
            </a:r>
            <a:endParaRPr lang="en-IN" sz="1600" b="1" dirty="0">
              <a:solidFill>
                <a:schemeClr val="dk1"/>
              </a:solidFill>
              <a:latin typeface="Titillium Web"/>
              <a:cs typeface="Titillium Web"/>
            </a:endParaRPr>
          </a:p>
        </p:txBody>
      </p:sp>
    </p:spTree>
    <p:extLst>
      <p:ext uri="{BB962C8B-B14F-4D97-AF65-F5344CB8AC3E}">
        <p14:creationId xmlns:p14="http://schemas.microsoft.com/office/powerpoint/2010/main" val="2701269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3" name="TextBox 2"/>
          <p:cNvSpPr txBox="1"/>
          <p:nvPr/>
        </p:nvSpPr>
        <p:spPr>
          <a:xfrm>
            <a:off x="759608" y="899216"/>
            <a:ext cx="7161087" cy="2862322"/>
          </a:xfrm>
          <a:prstGeom prst="rect">
            <a:avLst/>
          </a:prstGeom>
          <a:noFill/>
        </p:spPr>
        <p:txBody>
          <a:bodyPr wrap="square" rtlCol="0">
            <a:spAutoFit/>
          </a:bodyPr>
          <a:lstStyle/>
          <a:p>
            <a:r>
              <a:rPr lang="en-US" sz="1800" b="1" dirty="0">
                <a:solidFill>
                  <a:schemeClr val="tx2"/>
                </a:solidFill>
                <a:latin typeface="Titillium Web"/>
                <a:cs typeface="Titillium Web"/>
              </a:rPr>
              <a:t>Targeted attack analytics (TAA) by Symantec</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Targeted attack analytics (TAA) tool is developed by Symantec to deliver various benefits, such as cloud-based analytics that automatically adapt to new attack techniques, continuously delivered attack detections plus the ongoing addition of new attack analytics and more.</a:t>
            </a:r>
          </a:p>
          <a:p>
            <a:endParaRPr lang="en-US" sz="1600" b="1" dirty="0">
              <a:solidFill>
                <a:schemeClr val="dk1"/>
              </a:solidFill>
              <a:latin typeface="Titillium Web"/>
              <a:cs typeface="Titillium Web"/>
            </a:endParaRPr>
          </a:p>
          <a:p>
            <a:endParaRPr lang="en-US" sz="1600" b="1" dirty="0">
              <a:solidFill>
                <a:schemeClr val="dk1"/>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It also provides benefits to Advanced Threat Protection customers by multiple incidences of attack detections combined with AI-driven and human analysis customized to each customer’s environment.</a:t>
            </a:r>
            <a:endParaRPr lang="en-IN" sz="1600" b="1" dirty="0">
              <a:solidFill>
                <a:schemeClr val="dk1"/>
              </a:solidFill>
              <a:latin typeface="Titillium Web"/>
              <a:cs typeface="Titillium Web"/>
            </a:endParaRPr>
          </a:p>
        </p:txBody>
      </p:sp>
    </p:spTree>
    <p:extLst>
      <p:ext uri="{BB962C8B-B14F-4D97-AF65-F5344CB8AC3E}">
        <p14:creationId xmlns:p14="http://schemas.microsoft.com/office/powerpoint/2010/main" val="3711239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CA" dirty="0"/>
              <a:t>Main Related Players, Companies, Projects.</a:t>
            </a:r>
            <a:endParaRPr lang="en-IN" dirty="0"/>
          </a:p>
        </p:txBody>
      </p:sp>
      <p:sp>
        <p:nvSpPr>
          <p:cNvPr id="5" name="TextBox 4"/>
          <p:cNvSpPr txBox="1"/>
          <p:nvPr/>
        </p:nvSpPr>
        <p:spPr>
          <a:xfrm>
            <a:off x="0" y="549768"/>
            <a:ext cx="5578867" cy="307777"/>
          </a:xfrm>
          <a:prstGeom prst="rect">
            <a:avLst/>
          </a:prstGeom>
          <a:noFill/>
        </p:spPr>
        <p:txBody>
          <a:bodyPr wrap="square" rtlCol="0">
            <a:spAutoFit/>
          </a:bodyPr>
          <a:lstStyle/>
          <a:p>
            <a:pPr marL="285750" indent="-285750">
              <a:buFont typeface="Arial" panose="020B0604020202020204" pitchFamily="34" charset="0"/>
              <a:buChar char="•"/>
            </a:pPr>
            <a:endParaRPr lang="en-IN" dirty="0">
              <a:solidFill>
                <a:schemeClr val="tx1"/>
              </a:solidFill>
            </a:endParaRPr>
          </a:p>
        </p:txBody>
      </p:sp>
      <p:pic>
        <p:nvPicPr>
          <p:cNvPr id="4" name="Picture 3">
            <a:extLst>
              <a:ext uri="{FF2B5EF4-FFF2-40B4-BE49-F238E27FC236}">
                <a16:creationId xmlns:a16="http://schemas.microsoft.com/office/drawing/2014/main" id="{6F1505D3-1BF3-441A-8F55-57B34753E5A4}"/>
              </a:ext>
            </a:extLst>
          </p:cNvPr>
          <p:cNvPicPr>
            <a:picLocks noChangeAspect="1"/>
          </p:cNvPicPr>
          <p:nvPr/>
        </p:nvPicPr>
        <p:blipFill>
          <a:blip r:embed="rId3"/>
          <a:stretch>
            <a:fillRect/>
          </a:stretch>
        </p:blipFill>
        <p:spPr>
          <a:xfrm>
            <a:off x="671229" y="806824"/>
            <a:ext cx="7921442" cy="4067735"/>
          </a:xfrm>
          <a:prstGeom prst="rect">
            <a:avLst/>
          </a:prstGeom>
        </p:spPr>
      </p:pic>
    </p:spTree>
    <p:extLst>
      <p:ext uri="{BB962C8B-B14F-4D97-AF65-F5344CB8AC3E}">
        <p14:creationId xmlns:p14="http://schemas.microsoft.com/office/powerpoint/2010/main" val="675754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US" sz="2400" dirty="0"/>
              <a:t>Main Related Players, Companies, Projects.</a:t>
            </a:r>
          </a:p>
        </p:txBody>
      </p:sp>
      <p:sp>
        <p:nvSpPr>
          <p:cNvPr id="3" name="TextBox 2"/>
          <p:cNvSpPr txBox="1"/>
          <p:nvPr/>
        </p:nvSpPr>
        <p:spPr>
          <a:xfrm>
            <a:off x="759608" y="899216"/>
            <a:ext cx="8088557" cy="3908762"/>
          </a:xfrm>
          <a:prstGeom prst="rect">
            <a:avLst/>
          </a:prstGeom>
          <a:noFill/>
        </p:spPr>
        <p:txBody>
          <a:bodyPr wrap="square" rtlCol="0">
            <a:spAutoFit/>
          </a:bodyPr>
          <a:lstStyle/>
          <a:p>
            <a:r>
              <a:rPr lang="en-US" sz="1800" b="1" dirty="0">
                <a:solidFill>
                  <a:schemeClr val="tx2"/>
                </a:solidFill>
                <a:latin typeface="Titillium Web"/>
                <a:cs typeface="Titillium Web"/>
              </a:rPr>
              <a:t>TESSIAN</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Tessian’s AI security platform prevents breaches, spear phishing and data loss from harmful emails. The company builds customizable email filters that stamp out malicious and suspicious activity in both inbound and outbound emails. The platform also comes with a real-time dashboard so security teams can instantly  keep up with the health of their infrastructure.</a:t>
            </a:r>
          </a:p>
          <a:p>
            <a:endParaRPr lang="en-US" sz="1600" b="1" dirty="0">
              <a:solidFill>
                <a:schemeClr val="dk1"/>
              </a:solidFill>
              <a:latin typeface="Titillium Web"/>
              <a:cs typeface="Titillium Web"/>
            </a:endParaRPr>
          </a:p>
          <a:p>
            <a:r>
              <a:rPr lang="en-US" sz="1800" b="1" dirty="0">
                <a:solidFill>
                  <a:schemeClr val="tx2"/>
                </a:solidFill>
                <a:latin typeface="Titillium Web"/>
                <a:cs typeface="Titillium Web"/>
              </a:rPr>
              <a:t>WHITE OPS</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White Ops enacts machine learning and AI to predict security breaches and stop malicious bot activity. By using artificial intelligence to connect millions of points at one time, White Ops predicts the presence of automated bot traffic and automatically blocks the traffic before it becomes dangerous to financial transactions or back-end infrastructure.</a:t>
            </a:r>
          </a:p>
          <a:p>
            <a:endParaRPr lang="en-US" sz="1600" b="1" dirty="0">
              <a:solidFill>
                <a:schemeClr val="dk1"/>
              </a:solidFill>
              <a:latin typeface="Titillium Web"/>
              <a:cs typeface="Titillium Web"/>
            </a:endParaRPr>
          </a:p>
        </p:txBody>
      </p:sp>
    </p:spTree>
    <p:extLst>
      <p:ext uri="{BB962C8B-B14F-4D97-AF65-F5344CB8AC3E}">
        <p14:creationId xmlns:p14="http://schemas.microsoft.com/office/powerpoint/2010/main" val="86180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80"/>
          <p:cNvSpPr txBox="1">
            <a:spLocks noGrp="1"/>
          </p:cNvSpPr>
          <p:nvPr>
            <p:ph type="title"/>
          </p:nvPr>
        </p:nvSpPr>
        <p:spPr>
          <a:xfrm>
            <a:off x="1371600" y="235197"/>
            <a:ext cx="6400800" cy="899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Researched and Prepared by :</a:t>
            </a:r>
            <a:endParaRPr sz="3000" dirty="0"/>
          </a:p>
        </p:txBody>
      </p:sp>
      <p:pic>
        <p:nvPicPr>
          <p:cNvPr id="5" name="Picture 4">
            <a:extLst>
              <a:ext uri="{FF2B5EF4-FFF2-40B4-BE49-F238E27FC236}">
                <a16:creationId xmlns:a16="http://schemas.microsoft.com/office/drawing/2014/main" id="{4E851819-FA32-4DD3-A7EC-4233469A7F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3033" y="1542200"/>
            <a:ext cx="1426817" cy="1757370"/>
          </a:xfrm>
          <a:prstGeom prst="rect">
            <a:avLst/>
          </a:prstGeom>
        </p:spPr>
      </p:pic>
      <p:pic>
        <p:nvPicPr>
          <p:cNvPr id="6" name="Picture 5">
            <a:extLst>
              <a:ext uri="{FF2B5EF4-FFF2-40B4-BE49-F238E27FC236}">
                <a16:creationId xmlns:a16="http://schemas.microsoft.com/office/drawing/2014/main" id="{D004BFC3-00DB-4F9D-87E7-B582A0076E42}"/>
              </a:ext>
            </a:extLst>
          </p:cNvPr>
          <p:cNvPicPr>
            <a:picLocks noChangeAspect="1"/>
          </p:cNvPicPr>
          <p:nvPr/>
        </p:nvPicPr>
        <p:blipFill>
          <a:blip r:embed="rId4"/>
          <a:stretch>
            <a:fillRect/>
          </a:stretch>
        </p:blipFill>
        <p:spPr>
          <a:xfrm>
            <a:off x="2394599" y="1563403"/>
            <a:ext cx="1826954" cy="1757370"/>
          </a:xfrm>
          <a:prstGeom prst="rect">
            <a:avLst/>
          </a:prstGeom>
        </p:spPr>
      </p:pic>
      <p:pic>
        <p:nvPicPr>
          <p:cNvPr id="7" name="Picture 6">
            <a:extLst>
              <a:ext uri="{FF2B5EF4-FFF2-40B4-BE49-F238E27FC236}">
                <a16:creationId xmlns:a16="http://schemas.microsoft.com/office/drawing/2014/main" id="{6C840C30-384F-4146-9EBA-37F331FB63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65103" y="1542200"/>
            <a:ext cx="1738097" cy="1724192"/>
          </a:xfrm>
          <a:prstGeom prst="rect">
            <a:avLst/>
          </a:prstGeom>
        </p:spPr>
      </p:pic>
      <p:pic>
        <p:nvPicPr>
          <p:cNvPr id="8" name="Picture 7">
            <a:extLst>
              <a:ext uri="{FF2B5EF4-FFF2-40B4-BE49-F238E27FC236}">
                <a16:creationId xmlns:a16="http://schemas.microsoft.com/office/drawing/2014/main" id="{F77430E3-AC93-4619-83E6-96CBDB689CB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42870" y="1530759"/>
            <a:ext cx="1738097" cy="1735633"/>
          </a:xfrm>
          <a:prstGeom prst="rect">
            <a:avLst/>
          </a:prstGeom>
        </p:spPr>
      </p:pic>
      <p:sp>
        <p:nvSpPr>
          <p:cNvPr id="2" name="TextBox 1">
            <a:extLst>
              <a:ext uri="{FF2B5EF4-FFF2-40B4-BE49-F238E27FC236}">
                <a16:creationId xmlns:a16="http://schemas.microsoft.com/office/drawing/2014/main" id="{F2F25914-6C17-483B-9868-879274B10E89}"/>
              </a:ext>
            </a:extLst>
          </p:cNvPr>
          <p:cNvSpPr txBox="1"/>
          <p:nvPr/>
        </p:nvSpPr>
        <p:spPr>
          <a:xfrm>
            <a:off x="658191" y="3549224"/>
            <a:ext cx="1426817" cy="400110"/>
          </a:xfrm>
          <a:prstGeom prst="rect">
            <a:avLst/>
          </a:prstGeom>
          <a:noFill/>
        </p:spPr>
        <p:txBody>
          <a:bodyPr wrap="square" rtlCol="0">
            <a:spAutoFit/>
          </a:bodyPr>
          <a:lstStyle/>
          <a:p>
            <a:r>
              <a:rPr lang="en-IN" sz="1000" b="1" dirty="0">
                <a:solidFill>
                  <a:schemeClr val="tx1"/>
                </a:solidFill>
                <a:latin typeface="myriad-pro"/>
              </a:rPr>
              <a:t>KARTHIK THALLAM</a:t>
            </a:r>
          </a:p>
          <a:p>
            <a:r>
              <a:rPr lang="en-IN" sz="1000" b="1" dirty="0">
                <a:solidFill>
                  <a:schemeClr val="tx1"/>
                </a:solidFill>
                <a:latin typeface="myriad-pro"/>
              </a:rPr>
              <a:t>        500188370</a:t>
            </a:r>
          </a:p>
        </p:txBody>
      </p:sp>
      <p:sp>
        <p:nvSpPr>
          <p:cNvPr id="12" name="TextBox 11">
            <a:extLst>
              <a:ext uri="{FF2B5EF4-FFF2-40B4-BE49-F238E27FC236}">
                <a16:creationId xmlns:a16="http://schemas.microsoft.com/office/drawing/2014/main" id="{AFB5D8A7-8281-4678-B8BC-6D3FFEE5680D}"/>
              </a:ext>
            </a:extLst>
          </p:cNvPr>
          <p:cNvSpPr txBox="1"/>
          <p:nvPr/>
        </p:nvSpPr>
        <p:spPr>
          <a:xfrm>
            <a:off x="2594667" y="3549224"/>
            <a:ext cx="1426817" cy="400110"/>
          </a:xfrm>
          <a:prstGeom prst="rect">
            <a:avLst/>
          </a:prstGeom>
          <a:noFill/>
        </p:spPr>
        <p:txBody>
          <a:bodyPr wrap="square" rtlCol="0">
            <a:spAutoFit/>
          </a:bodyPr>
          <a:lstStyle/>
          <a:p>
            <a:r>
              <a:rPr lang="en-IN" sz="1000" dirty="0">
                <a:solidFill>
                  <a:schemeClr val="tx1"/>
                </a:solidFill>
                <a:latin typeface="myriad-pro"/>
              </a:rPr>
              <a:t>         </a:t>
            </a:r>
            <a:r>
              <a:rPr lang="en-IN" sz="1000" b="1" dirty="0">
                <a:solidFill>
                  <a:schemeClr val="tx1"/>
                </a:solidFill>
                <a:latin typeface="myriad-pro"/>
              </a:rPr>
              <a:t>URMI PAREKH</a:t>
            </a:r>
          </a:p>
          <a:p>
            <a:r>
              <a:rPr lang="en-IN" sz="1000" b="1" dirty="0">
                <a:solidFill>
                  <a:schemeClr val="tx1"/>
                </a:solidFill>
                <a:latin typeface="myriad-pro"/>
              </a:rPr>
              <a:t>            500186977</a:t>
            </a:r>
          </a:p>
        </p:txBody>
      </p:sp>
      <p:sp>
        <p:nvSpPr>
          <p:cNvPr id="13" name="TextBox 12">
            <a:extLst>
              <a:ext uri="{FF2B5EF4-FFF2-40B4-BE49-F238E27FC236}">
                <a16:creationId xmlns:a16="http://schemas.microsoft.com/office/drawing/2014/main" id="{3D403EA8-B8BA-49FB-B3BB-DC16759D65A0}"/>
              </a:ext>
            </a:extLst>
          </p:cNvPr>
          <p:cNvSpPr txBox="1"/>
          <p:nvPr/>
        </p:nvSpPr>
        <p:spPr>
          <a:xfrm>
            <a:off x="4906916" y="3549224"/>
            <a:ext cx="1509865" cy="400110"/>
          </a:xfrm>
          <a:prstGeom prst="rect">
            <a:avLst/>
          </a:prstGeom>
          <a:noFill/>
        </p:spPr>
        <p:txBody>
          <a:bodyPr wrap="square" rtlCol="0">
            <a:spAutoFit/>
          </a:bodyPr>
          <a:lstStyle/>
          <a:p>
            <a:r>
              <a:rPr lang="en-IN" sz="1000" b="1" dirty="0">
                <a:solidFill>
                  <a:schemeClr val="tx1"/>
                </a:solidFill>
                <a:latin typeface="myriad-pro"/>
              </a:rPr>
              <a:t>SWAPNIL BANDGAR </a:t>
            </a:r>
          </a:p>
          <a:p>
            <a:r>
              <a:rPr lang="en-IN" sz="1000" b="1" dirty="0">
                <a:solidFill>
                  <a:schemeClr val="tx1"/>
                </a:solidFill>
                <a:latin typeface="myriad-pro"/>
              </a:rPr>
              <a:t>       500186962</a:t>
            </a:r>
          </a:p>
        </p:txBody>
      </p:sp>
      <p:sp>
        <p:nvSpPr>
          <p:cNvPr id="14" name="TextBox 13">
            <a:extLst>
              <a:ext uri="{FF2B5EF4-FFF2-40B4-BE49-F238E27FC236}">
                <a16:creationId xmlns:a16="http://schemas.microsoft.com/office/drawing/2014/main" id="{8DE52F91-5A22-41C9-AD60-004EA86F227A}"/>
              </a:ext>
            </a:extLst>
          </p:cNvPr>
          <p:cNvSpPr txBox="1"/>
          <p:nvPr/>
        </p:nvSpPr>
        <p:spPr>
          <a:xfrm>
            <a:off x="6998509" y="3549224"/>
            <a:ext cx="1426817" cy="400110"/>
          </a:xfrm>
          <a:prstGeom prst="rect">
            <a:avLst/>
          </a:prstGeom>
          <a:noFill/>
        </p:spPr>
        <p:txBody>
          <a:bodyPr wrap="square" rtlCol="0">
            <a:spAutoFit/>
          </a:bodyPr>
          <a:lstStyle/>
          <a:p>
            <a:r>
              <a:rPr lang="en-IN" sz="1000" b="1" dirty="0">
                <a:solidFill>
                  <a:schemeClr val="tx1"/>
                </a:solidFill>
                <a:latin typeface="myriad-pro"/>
              </a:rPr>
              <a:t>  ASHISH SHARMA</a:t>
            </a:r>
          </a:p>
          <a:p>
            <a:r>
              <a:rPr lang="en-IN" sz="1000" b="1" dirty="0">
                <a:solidFill>
                  <a:schemeClr val="tx1"/>
                </a:solidFill>
                <a:latin typeface="myriad-pro"/>
              </a:rPr>
              <a:t>           500188494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US" sz="2400" dirty="0"/>
              <a:t>Main Related Players, Companies, Projects.</a:t>
            </a:r>
          </a:p>
        </p:txBody>
      </p:sp>
      <p:sp>
        <p:nvSpPr>
          <p:cNvPr id="3" name="TextBox 2"/>
          <p:cNvSpPr txBox="1"/>
          <p:nvPr/>
        </p:nvSpPr>
        <p:spPr>
          <a:xfrm>
            <a:off x="759608" y="899216"/>
            <a:ext cx="8088557" cy="3416320"/>
          </a:xfrm>
          <a:prstGeom prst="rect">
            <a:avLst/>
          </a:prstGeom>
          <a:noFill/>
        </p:spPr>
        <p:txBody>
          <a:bodyPr wrap="square" rtlCol="0">
            <a:spAutoFit/>
          </a:bodyPr>
          <a:lstStyle/>
          <a:p>
            <a:r>
              <a:rPr lang="en-US" sz="1800" b="1" dirty="0">
                <a:solidFill>
                  <a:schemeClr val="tx2"/>
                </a:solidFill>
                <a:latin typeface="Titillium Web"/>
                <a:cs typeface="Titillium Web"/>
              </a:rPr>
              <a:t>TRUU</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The TruU Identity Platform automatically monitors and analyzes transactions between the digital and physical world to determine security risks through a mixture of biometrics, interactions and behaviors. TruU’s AI collects data on the aforementioned criteria and alerts to any suspicious activity that doesn’t fit with a trusted user profile.</a:t>
            </a:r>
          </a:p>
          <a:p>
            <a:pPr marL="285750" indent="-285750">
              <a:buFont typeface="Arial" panose="020B0604020202020204" pitchFamily="34" charset="0"/>
              <a:buChar char="•"/>
            </a:pPr>
            <a:endParaRPr lang="en-US" sz="1600" b="1" dirty="0">
              <a:solidFill>
                <a:schemeClr val="dk1"/>
              </a:solidFill>
              <a:latin typeface="Titillium Web"/>
              <a:cs typeface="Titillium Web"/>
            </a:endParaRPr>
          </a:p>
          <a:p>
            <a:r>
              <a:rPr lang="en-US" sz="1800" b="1" dirty="0">
                <a:solidFill>
                  <a:schemeClr val="tx2"/>
                </a:solidFill>
                <a:latin typeface="Titillium Web"/>
                <a:cs typeface="Titillium Web"/>
              </a:rPr>
              <a:t>ANOMALI</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Anomali provides technology to help businesses and organizations identify suspicious activity before it’s in their networks. The company's threat intelligence solutions allow security teams and analysts to identify threats and adversaries as well as collaborate with other organizations to share their findings.</a:t>
            </a:r>
          </a:p>
        </p:txBody>
      </p:sp>
    </p:spTree>
    <p:extLst>
      <p:ext uri="{BB962C8B-B14F-4D97-AF65-F5344CB8AC3E}">
        <p14:creationId xmlns:p14="http://schemas.microsoft.com/office/powerpoint/2010/main" val="4196073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US" sz="2400" dirty="0"/>
              <a:t>Main Related Players, Companies, Projects.</a:t>
            </a:r>
          </a:p>
        </p:txBody>
      </p:sp>
      <p:sp>
        <p:nvSpPr>
          <p:cNvPr id="3" name="TextBox 2"/>
          <p:cNvSpPr txBox="1"/>
          <p:nvPr/>
        </p:nvSpPr>
        <p:spPr>
          <a:xfrm>
            <a:off x="759608" y="899216"/>
            <a:ext cx="8088557" cy="3908762"/>
          </a:xfrm>
          <a:prstGeom prst="rect">
            <a:avLst/>
          </a:prstGeom>
          <a:noFill/>
        </p:spPr>
        <p:txBody>
          <a:bodyPr wrap="square" rtlCol="0">
            <a:spAutoFit/>
          </a:bodyPr>
          <a:lstStyle/>
          <a:p>
            <a:r>
              <a:rPr lang="en-US" sz="1800" b="1" dirty="0">
                <a:solidFill>
                  <a:schemeClr val="tx2"/>
                </a:solidFill>
                <a:latin typeface="Titillium Web"/>
                <a:cs typeface="Titillium Web"/>
              </a:rPr>
              <a:t>CROWDSTRIKE</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Crowdstrike provides cloud-native endpoint protection software. The company's platform, Falcon, offers prevention, visibility across endpoints and proactive threat hunting to customers in industries like finance, healthcare and retail. Working beyond simple detection, the Falcon platform automatically investigates threats and takes the guesswork out of threat analysis.</a:t>
            </a:r>
          </a:p>
          <a:p>
            <a:endParaRPr lang="en-US" sz="1600" b="1" dirty="0">
              <a:solidFill>
                <a:schemeClr val="dk1"/>
              </a:solidFill>
              <a:latin typeface="Titillium Web"/>
              <a:cs typeface="Titillium Web"/>
            </a:endParaRPr>
          </a:p>
          <a:p>
            <a:r>
              <a:rPr lang="en-US" sz="1800" b="1" dirty="0">
                <a:solidFill>
                  <a:schemeClr val="tx2"/>
                </a:solidFill>
                <a:latin typeface="Titillium Web"/>
                <a:cs typeface="Titillium Web"/>
              </a:rPr>
              <a:t>DARKTRACE</a:t>
            </a:r>
          </a:p>
          <a:p>
            <a:endParaRPr lang="en-US" sz="1800" b="1" dirty="0">
              <a:solidFill>
                <a:schemeClr val="tx2"/>
              </a:solidFill>
              <a:latin typeface="Titillium Web"/>
              <a:cs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rPr>
              <a:t>With more than 30 offices around the world, Darktrace has helped thousands of companies in a variety of industries detect and fight cyber threats in real time. Darktrace’s AI platform analyzes network data to make calculations and identify patterns. Machine learning technology uses the data to help organizations detect deviations from typical behavior and identify threats.</a:t>
            </a:r>
          </a:p>
        </p:txBody>
      </p:sp>
    </p:spTree>
    <p:extLst>
      <p:ext uri="{BB962C8B-B14F-4D97-AF65-F5344CB8AC3E}">
        <p14:creationId xmlns:p14="http://schemas.microsoft.com/office/powerpoint/2010/main" val="342409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D1E94C-CA03-46D2-8E9E-F9CB5ADD7591}"/>
              </a:ext>
            </a:extLst>
          </p:cNvPr>
          <p:cNvSpPr>
            <a:spLocks noGrp="1"/>
          </p:cNvSpPr>
          <p:nvPr>
            <p:ph type="title"/>
          </p:nvPr>
        </p:nvSpPr>
        <p:spPr>
          <a:xfrm>
            <a:off x="1620921" y="144375"/>
            <a:ext cx="5632800" cy="429900"/>
          </a:xfrm>
        </p:spPr>
        <p:txBody>
          <a:bodyPr/>
          <a:lstStyle/>
          <a:p>
            <a:r>
              <a:rPr lang="en-IN" dirty="0"/>
              <a:t>Mind Map for Agriculture</a:t>
            </a:r>
          </a:p>
        </p:txBody>
      </p:sp>
      <p:pic>
        <p:nvPicPr>
          <p:cNvPr id="9" name="Picture 8">
            <a:extLst>
              <a:ext uri="{FF2B5EF4-FFF2-40B4-BE49-F238E27FC236}">
                <a16:creationId xmlns:a16="http://schemas.microsoft.com/office/drawing/2014/main" id="{FB05F389-E7D5-461E-995A-C20DFC0264E1}"/>
              </a:ext>
            </a:extLst>
          </p:cNvPr>
          <p:cNvPicPr>
            <a:picLocks noChangeAspect="1"/>
          </p:cNvPicPr>
          <p:nvPr/>
        </p:nvPicPr>
        <p:blipFill>
          <a:blip r:embed="rId2"/>
          <a:stretch>
            <a:fillRect/>
          </a:stretch>
        </p:blipFill>
        <p:spPr>
          <a:xfrm>
            <a:off x="1110146" y="856234"/>
            <a:ext cx="6795122" cy="3686937"/>
          </a:xfrm>
          <a:prstGeom prst="rect">
            <a:avLst/>
          </a:prstGeom>
        </p:spPr>
      </p:pic>
    </p:spTree>
    <p:extLst>
      <p:ext uri="{BB962C8B-B14F-4D97-AF65-F5344CB8AC3E}">
        <p14:creationId xmlns:p14="http://schemas.microsoft.com/office/powerpoint/2010/main" val="4056962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dirty="0"/>
              <a:t>The Big Image of AI impact on</a:t>
            </a:r>
            <a:r>
              <a:rPr lang="en-US" dirty="0"/>
              <a:t> Agriculture:</a:t>
            </a:r>
            <a:endParaRPr dirty="0"/>
          </a:p>
        </p:txBody>
      </p:sp>
      <p:pic>
        <p:nvPicPr>
          <p:cNvPr id="1026" name="Picture 2" descr="Know How Covid-19 Impact on AI in Agriculture Market | Insights">
            <a:extLst>
              <a:ext uri="{FF2B5EF4-FFF2-40B4-BE49-F238E27FC236}">
                <a16:creationId xmlns:a16="http://schemas.microsoft.com/office/drawing/2014/main" id="{6F265F50-3067-4908-8B3F-484458FD1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7" y="703385"/>
            <a:ext cx="8525225" cy="426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1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dirty="0"/>
              <a:t>The Big Image of AI impact on</a:t>
            </a:r>
            <a:r>
              <a:rPr lang="en-US" dirty="0"/>
              <a:t> Agriculture:</a:t>
            </a:r>
            <a:endParaRPr dirty="0"/>
          </a:p>
        </p:txBody>
      </p:sp>
      <p:sp>
        <p:nvSpPr>
          <p:cNvPr id="5" name="TextBox 4"/>
          <p:cNvSpPr txBox="1"/>
          <p:nvPr/>
        </p:nvSpPr>
        <p:spPr>
          <a:xfrm>
            <a:off x="339047" y="801386"/>
            <a:ext cx="8342615" cy="4093428"/>
          </a:xfrm>
          <a:prstGeom prst="rect">
            <a:avLst/>
          </a:prstGeom>
          <a:noFill/>
        </p:spPr>
        <p:txBody>
          <a:bodyPr wrap="square" rtlCol="0">
            <a:spAutoFit/>
          </a:bodyPr>
          <a:lstStyle/>
          <a:p>
            <a:pPr marL="285750" indent="-285750">
              <a:buFont typeface="Arial" panose="020B0604020202020204" pitchFamily="34" charset="0"/>
              <a:buChar char="•"/>
            </a:pPr>
            <a:r>
              <a:rPr lang="en-IN" sz="2000" b="1" dirty="0">
                <a:solidFill>
                  <a:schemeClr val="dk1"/>
                </a:solidFill>
                <a:latin typeface="Titillium Web"/>
                <a:ea typeface="Titillium Web"/>
                <a:cs typeface="Titillium Web"/>
                <a:sym typeface="Titillium Web"/>
              </a:rPr>
              <a:t>Challenges faced by farmers using traditional methods of farming:</a:t>
            </a:r>
          </a:p>
          <a:p>
            <a:pPr marL="285750" indent="-285750">
              <a:buFont typeface="Arial" panose="020B0604020202020204" pitchFamily="34" charset="0"/>
              <a:buChar char="•"/>
            </a:pPr>
            <a:endParaRPr lang="en-IN" sz="1600" b="1" dirty="0">
              <a:solidFill>
                <a:schemeClr val="dk1"/>
              </a:solidFill>
              <a:latin typeface="Titillium Web"/>
              <a:ea typeface="Titillium Web"/>
              <a:cs typeface="Titillium Web"/>
              <a:sym typeface="Titillium Web"/>
            </a:endParaRP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Increasing deforestation and pollution result in climate changes which makes difficult for farmers to make wise decisions on preparing the soil and harvesting</a:t>
            </a:r>
          </a:p>
          <a:p>
            <a:pPr marL="285750" indent="-285750">
              <a:buFont typeface="Arial" panose="020B0604020202020204" pitchFamily="34" charset="0"/>
              <a:buChar char="•"/>
            </a:pPr>
            <a:endParaRPr lang="en-IN" sz="1600" b="1" dirty="0">
              <a:solidFill>
                <a:schemeClr val="dk1"/>
              </a:solidFill>
              <a:latin typeface="Titillium Web"/>
              <a:ea typeface="Titillium Web"/>
              <a:cs typeface="Titillium Web"/>
              <a:sym typeface="Titillium Web"/>
            </a:endParaRP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Every crop requires certain nutrients in the soil and the deficiency of nutrients like Nitrogen, Phosphorous and Potassium can lead to poor quality of crops</a:t>
            </a:r>
          </a:p>
          <a:p>
            <a:pPr marL="285750" indent="-285750">
              <a:buFont typeface="Arial" panose="020B0604020202020204" pitchFamily="34" charset="0"/>
              <a:buChar char="•"/>
            </a:pPr>
            <a:endParaRPr lang="en-IN" sz="1600" b="1" dirty="0">
              <a:solidFill>
                <a:schemeClr val="dk1"/>
              </a:solidFill>
              <a:latin typeface="Titillium Web"/>
              <a:ea typeface="Titillium Web"/>
              <a:cs typeface="Titillium Web"/>
              <a:sym typeface="Titillium Web"/>
            </a:endParaRP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The weed protection plays an important role in the agriculture lifecycle and it needs to be controlled to hinder the increase in production cost.</a:t>
            </a:r>
          </a:p>
          <a:p>
            <a:pPr marL="285750" indent="-285750">
              <a:buFont typeface="Arial" panose="020B0604020202020204" pitchFamily="34" charset="0"/>
              <a:buChar char="•"/>
            </a:pPr>
            <a:endParaRPr lang="en-IN" sz="1600" b="1" dirty="0">
              <a:solidFill>
                <a:schemeClr val="dk1"/>
              </a:solidFill>
              <a:latin typeface="Titillium Web"/>
              <a:ea typeface="Titillium Web"/>
              <a:cs typeface="Titillium Web"/>
              <a:sym typeface="Titillium Web"/>
            </a:endParaRP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These challenges faced by the farmer can be removed in a most efficient way with the help of Artificial Intelligence </a:t>
            </a:r>
          </a:p>
          <a:p>
            <a:pPr marL="285750" indent="-285750">
              <a:buFont typeface="Arial" panose="020B0604020202020204" pitchFamily="34" charset="0"/>
              <a:buChar char="•"/>
            </a:pPr>
            <a:endParaRPr lang="en-IN" sz="1600" b="1" dirty="0">
              <a:solidFill>
                <a:schemeClr val="dk1"/>
              </a:solidFill>
              <a:latin typeface="Titillium Web"/>
              <a:ea typeface="Titillium Web"/>
              <a:cs typeface="Titillium Web"/>
              <a:sym typeface="Titillium Web"/>
            </a:endParaRP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Some of the Applications of AI in the Agriculture will be discussed in the next slides</a:t>
            </a:r>
          </a:p>
          <a:p>
            <a:pPr marL="285750" indent="-285750">
              <a:buFont typeface="Arial" panose="020B0604020202020204" pitchFamily="34" charset="0"/>
              <a:buChar char="•"/>
            </a:pPr>
            <a:endParaRPr lang="en-IN" sz="1600" b="1" dirty="0">
              <a:solidFill>
                <a:schemeClr val="dk1"/>
              </a:solidFill>
              <a:latin typeface="Titillium Web"/>
              <a:ea typeface="Titillium Web"/>
              <a:cs typeface="Titillium Web"/>
              <a:sym typeface="Titillium Web"/>
            </a:endParaRPr>
          </a:p>
        </p:txBody>
      </p:sp>
    </p:spTree>
    <p:extLst>
      <p:ext uri="{BB962C8B-B14F-4D97-AF65-F5344CB8AC3E}">
        <p14:creationId xmlns:p14="http://schemas.microsoft.com/office/powerpoint/2010/main" val="2100300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6" name="TextBox 5">
            <a:extLst>
              <a:ext uri="{FF2B5EF4-FFF2-40B4-BE49-F238E27FC236}">
                <a16:creationId xmlns:a16="http://schemas.microsoft.com/office/drawing/2014/main" id="{08B780AF-63C4-46F3-9BC4-0EB125E5713D}"/>
              </a:ext>
            </a:extLst>
          </p:cNvPr>
          <p:cNvSpPr txBox="1"/>
          <p:nvPr/>
        </p:nvSpPr>
        <p:spPr>
          <a:xfrm>
            <a:off x="622934" y="796527"/>
            <a:ext cx="4124912" cy="4031873"/>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Weather Forecasting :- </a:t>
            </a:r>
            <a:r>
              <a:rPr lang="en-US" sz="1600" b="1" dirty="0">
                <a:solidFill>
                  <a:schemeClr val="tx1"/>
                </a:solidFill>
                <a:latin typeface="Titillium Web"/>
                <a:cs typeface="Titillium Web"/>
                <a:sym typeface="Titillium Web"/>
              </a:rPr>
              <a:t>Helps farmers to analyze weather conditions and plan what type of crops need to be grown accordingly</a:t>
            </a:r>
          </a:p>
          <a:p>
            <a:pPr marL="285750" indent="-285750">
              <a:buFont typeface="Arial" panose="020B0604020202020204" pitchFamily="34" charset="0"/>
              <a:buChar char="•"/>
            </a:pPr>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Soil and Crop Health Monitoring System :- </a:t>
            </a:r>
            <a:r>
              <a:rPr lang="en-US" sz="1600" b="1" dirty="0">
                <a:solidFill>
                  <a:schemeClr val="tx1"/>
                </a:solidFill>
                <a:latin typeface="Titillium Web"/>
                <a:cs typeface="Titillium Web"/>
                <a:sym typeface="Titillium Web"/>
              </a:rPr>
              <a:t>Helps to monitor the soil quality which plays a crucial role for farmers to plan what type of crops need to be grown </a:t>
            </a:r>
          </a:p>
          <a:p>
            <a:r>
              <a:rPr lang="en-US" sz="1600" b="1" dirty="0">
                <a:solidFill>
                  <a:schemeClr val="tx1"/>
                </a:solidFill>
                <a:latin typeface="Titillium Web"/>
                <a:cs typeface="Titillium Web"/>
                <a:sym typeface="Titillium Web"/>
              </a:rPr>
              <a:t>	</a:t>
            </a:r>
          </a:p>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AI enabled system to detect pests:- </a:t>
            </a:r>
            <a:r>
              <a:rPr lang="en-US" sz="1600" b="1" dirty="0">
                <a:solidFill>
                  <a:schemeClr val="tx1"/>
                </a:solidFill>
                <a:latin typeface="Titillium Web"/>
                <a:cs typeface="Titillium Web"/>
                <a:sym typeface="Titillium Web"/>
              </a:rPr>
              <a:t>Helps farmers to be aware if any insect has landed and also tells which type of insect using satellite images and compare them with the historical data. It helps farmers to overcome the problems created by their enemies called ‘pests’</a:t>
            </a:r>
          </a:p>
        </p:txBody>
      </p:sp>
      <p:pic>
        <p:nvPicPr>
          <p:cNvPr id="4" name="Picture 2" descr="AI Agricultural Application">
            <a:extLst>
              <a:ext uri="{FF2B5EF4-FFF2-40B4-BE49-F238E27FC236}">
                <a16:creationId xmlns:a16="http://schemas.microsoft.com/office/drawing/2014/main" id="{E0648834-2844-44CC-910B-D9F99EA4A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726" y="717451"/>
            <a:ext cx="4038612" cy="379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73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sp>
        <p:nvSpPr>
          <p:cNvPr id="6" name="TextBox 5">
            <a:extLst>
              <a:ext uri="{FF2B5EF4-FFF2-40B4-BE49-F238E27FC236}">
                <a16:creationId xmlns:a16="http://schemas.microsoft.com/office/drawing/2014/main" id="{08B780AF-63C4-46F3-9BC4-0EB125E5713D}"/>
              </a:ext>
            </a:extLst>
          </p:cNvPr>
          <p:cNvSpPr txBox="1"/>
          <p:nvPr/>
        </p:nvSpPr>
        <p:spPr>
          <a:xfrm>
            <a:off x="622934" y="796527"/>
            <a:ext cx="4124912" cy="3785652"/>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Analyzing crop health by drones :- </a:t>
            </a:r>
            <a:r>
              <a:rPr lang="en-US" sz="1600" b="1" dirty="0">
                <a:solidFill>
                  <a:schemeClr val="tx1"/>
                </a:solidFill>
                <a:latin typeface="Titillium Web"/>
                <a:cs typeface="Titillium Web"/>
                <a:sym typeface="Titillium Web"/>
              </a:rPr>
              <a:t>Helps farmers to identify pests and bacteria there by helping them farmers to timely use of pest control and other methods to take required action</a:t>
            </a:r>
          </a:p>
          <a:p>
            <a:pPr marL="285750" indent="-285750">
              <a:buFont typeface="Arial" panose="020B0604020202020204" pitchFamily="34" charset="0"/>
              <a:buChar char="•"/>
            </a:pPr>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Precision Farming &amp; Predictive Analytics :- </a:t>
            </a:r>
            <a:r>
              <a:rPr lang="en-US" sz="1600" b="1" dirty="0">
                <a:solidFill>
                  <a:schemeClr val="tx1"/>
                </a:solidFill>
                <a:latin typeface="Titillium Web"/>
                <a:cs typeface="Titillium Web"/>
                <a:sym typeface="Titillium Web"/>
              </a:rPr>
              <a:t>Helps farmers evolve into agricultural technologists, using data to optimize yields down to individual rows of plants </a:t>
            </a:r>
          </a:p>
          <a:p>
            <a:r>
              <a:rPr lang="en-US" sz="1600" b="1" dirty="0">
                <a:solidFill>
                  <a:schemeClr val="tx1"/>
                </a:solidFill>
                <a:latin typeface="Titillium Web"/>
                <a:cs typeface="Titillium Web"/>
                <a:sym typeface="Titillium Web"/>
              </a:rPr>
              <a:t>	</a:t>
            </a:r>
          </a:p>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Agricultural Robotics:- </a:t>
            </a:r>
            <a:r>
              <a:rPr lang="en-US" sz="1600" b="1" dirty="0">
                <a:solidFill>
                  <a:schemeClr val="tx1"/>
                </a:solidFill>
                <a:latin typeface="Titillium Web"/>
                <a:cs typeface="Titillium Web"/>
                <a:sym typeface="Titillium Web"/>
              </a:rPr>
              <a:t>These are trained robots and helps to check the quality of crops and detect weed with picking and packing of crops at the same time</a:t>
            </a:r>
          </a:p>
        </p:txBody>
      </p:sp>
      <p:pic>
        <p:nvPicPr>
          <p:cNvPr id="3074" name="Picture 2" descr="Soil Monitoring">
            <a:extLst>
              <a:ext uri="{FF2B5EF4-FFF2-40B4-BE49-F238E27FC236}">
                <a16:creationId xmlns:a16="http://schemas.microsoft.com/office/drawing/2014/main" id="{E7441C59-0710-47A2-8AA5-7E852D22A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726" y="779987"/>
            <a:ext cx="4016326" cy="324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247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sz="2400" dirty="0"/>
              <a:t>Main Related Players, Companies, Projects:</a:t>
            </a:r>
            <a:endParaRPr sz="2400" dirty="0"/>
          </a:p>
        </p:txBody>
      </p:sp>
      <p:sp>
        <p:nvSpPr>
          <p:cNvPr id="6" name="TextBox 5">
            <a:extLst>
              <a:ext uri="{FF2B5EF4-FFF2-40B4-BE49-F238E27FC236}">
                <a16:creationId xmlns:a16="http://schemas.microsoft.com/office/drawing/2014/main" id="{08B780AF-63C4-46F3-9BC4-0EB125E5713D}"/>
              </a:ext>
            </a:extLst>
          </p:cNvPr>
          <p:cNvSpPr txBox="1"/>
          <p:nvPr/>
        </p:nvSpPr>
        <p:spPr>
          <a:xfrm>
            <a:off x="622934" y="796527"/>
            <a:ext cx="7695156" cy="3539430"/>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Blue River Technology :- </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Specialist in Weed Control</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They developed ‘See &amp; Spray’ robot which is integrated with Computer Vision and sprays weed in cotton plants</a:t>
            </a:r>
          </a:p>
          <a:p>
            <a:pPr marL="285750" indent="-285750">
              <a:buFont typeface="Arial" panose="020B0604020202020204" pitchFamily="34" charset="0"/>
              <a:buChar char="•"/>
            </a:pPr>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Harvest CROO Robotics:- </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Specialist in Crop Harvesting</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The company claims that their robot is capable of harvesting 8 acres  in a single day which can also replace 30 human laborers</a:t>
            </a:r>
          </a:p>
          <a:p>
            <a:r>
              <a:rPr lang="en-US" sz="1600" b="1" dirty="0">
                <a:solidFill>
                  <a:schemeClr val="tx1"/>
                </a:solidFill>
                <a:latin typeface="Titillium Web"/>
                <a:cs typeface="Titillium Web"/>
                <a:sym typeface="Titillium Web"/>
              </a:rPr>
              <a:t>	</a:t>
            </a:r>
          </a:p>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PEAT:- </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Specialist in Machine Vision for diagnosing Pests / Soil Defects</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The company claims that their application called Plantix can quickly achieve pattern detection with approximately 95% accuracy</a:t>
            </a:r>
          </a:p>
        </p:txBody>
      </p:sp>
    </p:spTree>
    <p:extLst>
      <p:ext uri="{BB962C8B-B14F-4D97-AF65-F5344CB8AC3E}">
        <p14:creationId xmlns:p14="http://schemas.microsoft.com/office/powerpoint/2010/main" val="3106701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sz="2400" dirty="0"/>
              <a:t>Main Related Players, Companies, Projects:</a:t>
            </a:r>
            <a:endParaRPr sz="2400" dirty="0"/>
          </a:p>
        </p:txBody>
      </p:sp>
      <p:sp>
        <p:nvSpPr>
          <p:cNvPr id="6" name="TextBox 5">
            <a:extLst>
              <a:ext uri="{FF2B5EF4-FFF2-40B4-BE49-F238E27FC236}">
                <a16:creationId xmlns:a16="http://schemas.microsoft.com/office/drawing/2014/main" id="{08B780AF-63C4-46F3-9BC4-0EB125E5713D}"/>
              </a:ext>
            </a:extLst>
          </p:cNvPr>
          <p:cNvSpPr txBox="1"/>
          <p:nvPr/>
        </p:nvSpPr>
        <p:spPr>
          <a:xfrm>
            <a:off x="622934" y="796527"/>
            <a:ext cx="7695156" cy="3539430"/>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Trace Genomics:- </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Specialist in Machine Learning for diagnosing soil defects</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They developed a system that provides clients with a sense of their soil’s strengths and weaknesses using Machine Learning	</a:t>
            </a:r>
          </a:p>
          <a:p>
            <a:pPr marL="285750" indent="-285750">
              <a:buFont typeface="Arial" panose="020B0604020202020204" pitchFamily="34" charset="0"/>
              <a:buChar char="•"/>
            </a:pPr>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Sky Squirrel Technologies Inc:- </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Specialist in Drones and Computer Vision for Crop Analysis</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They developed an algorithm which is integrated with images and analyze the captured images there by providing a detailed report on vineyard health</a:t>
            </a:r>
          </a:p>
          <a:p>
            <a:r>
              <a:rPr lang="en-US" sz="1600" b="1" dirty="0">
                <a:solidFill>
                  <a:schemeClr val="tx1"/>
                </a:solidFill>
                <a:latin typeface="Titillium Web"/>
                <a:cs typeface="Titillium Web"/>
                <a:sym typeface="Titillium Web"/>
              </a:rPr>
              <a:t>	</a:t>
            </a:r>
          </a:p>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Farm Shots:- </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Specialist in Satellites for Monitoring Crop Health and Sustainability</a:t>
            </a: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The company aims to detect diseases, pests and poor nutrition on farms with their applications</a:t>
            </a:r>
          </a:p>
        </p:txBody>
      </p:sp>
    </p:spTree>
    <p:extLst>
      <p:ext uri="{BB962C8B-B14F-4D97-AF65-F5344CB8AC3E}">
        <p14:creationId xmlns:p14="http://schemas.microsoft.com/office/powerpoint/2010/main" val="3611003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70710-D9CC-4462-8A5E-BD3B5CC1560B}"/>
              </a:ext>
            </a:extLst>
          </p:cNvPr>
          <p:cNvSpPr>
            <a:spLocks noGrp="1"/>
          </p:cNvSpPr>
          <p:nvPr>
            <p:ph type="title"/>
          </p:nvPr>
        </p:nvSpPr>
        <p:spPr>
          <a:xfrm>
            <a:off x="1677628" y="144375"/>
            <a:ext cx="5632800" cy="429900"/>
          </a:xfrm>
        </p:spPr>
        <p:txBody>
          <a:bodyPr/>
          <a:lstStyle/>
          <a:p>
            <a:r>
              <a:rPr lang="en-IN" dirty="0"/>
              <a:t>Mind Map for E-Commerce</a:t>
            </a:r>
          </a:p>
        </p:txBody>
      </p:sp>
      <p:pic>
        <p:nvPicPr>
          <p:cNvPr id="5" name="Picture 4">
            <a:extLst>
              <a:ext uri="{FF2B5EF4-FFF2-40B4-BE49-F238E27FC236}">
                <a16:creationId xmlns:a16="http://schemas.microsoft.com/office/drawing/2014/main" id="{5F76E15C-6C06-42D1-8990-5E3B357CC7A2}"/>
              </a:ext>
            </a:extLst>
          </p:cNvPr>
          <p:cNvPicPr>
            <a:picLocks noChangeAspect="1"/>
          </p:cNvPicPr>
          <p:nvPr/>
        </p:nvPicPr>
        <p:blipFill>
          <a:blip r:embed="rId2"/>
          <a:stretch>
            <a:fillRect/>
          </a:stretch>
        </p:blipFill>
        <p:spPr>
          <a:xfrm>
            <a:off x="940025" y="830051"/>
            <a:ext cx="7263900" cy="3639342"/>
          </a:xfrm>
          <a:prstGeom prst="rect">
            <a:avLst/>
          </a:prstGeom>
        </p:spPr>
      </p:pic>
    </p:spTree>
    <p:extLst>
      <p:ext uri="{BB962C8B-B14F-4D97-AF65-F5344CB8AC3E}">
        <p14:creationId xmlns:p14="http://schemas.microsoft.com/office/powerpoint/2010/main" val="198763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564752" y="133904"/>
            <a:ext cx="6763895" cy="54976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Proof of Concept (POC) on my Machine:</a:t>
            </a:r>
            <a:endParaRPr dirty="0"/>
          </a:p>
        </p:txBody>
      </p:sp>
      <p:pic>
        <p:nvPicPr>
          <p:cNvPr id="3" name="Picture 2">
            <a:extLst>
              <a:ext uri="{FF2B5EF4-FFF2-40B4-BE49-F238E27FC236}">
                <a16:creationId xmlns:a16="http://schemas.microsoft.com/office/drawing/2014/main" id="{5FF690BF-4BA3-4907-838E-A3AF7E7E97B1}"/>
              </a:ext>
            </a:extLst>
          </p:cNvPr>
          <p:cNvPicPr>
            <a:picLocks noChangeAspect="1"/>
          </p:cNvPicPr>
          <p:nvPr/>
        </p:nvPicPr>
        <p:blipFill>
          <a:blip r:embed="rId3"/>
          <a:stretch>
            <a:fillRect/>
          </a:stretch>
        </p:blipFill>
        <p:spPr>
          <a:xfrm>
            <a:off x="564752" y="758456"/>
            <a:ext cx="8182299" cy="3898604"/>
          </a:xfrm>
          <a:prstGeom prst="rect">
            <a:avLst/>
          </a:prstGeom>
        </p:spPr>
      </p:pic>
    </p:spTree>
    <p:extLst>
      <p:ext uri="{BB962C8B-B14F-4D97-AF65-F5344CB8AC3E}">
        <p14:creationId xmlns:p14="http://schemas.microsoft.com/office/powerpoint/2010/main" val="2062682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dirty="0"/>
              <a:t>The Big Image of AI impact on</a:t>
            </a:r>
            <a:r>
              <a:rPr lang="en-US" dirty="0"/>
              <a:t> e-commerce</a:t>
            </a:r>
            <a:endParaRPr dirty="0"/>
          </a:p>
        </p:txBody>
      </p:sp>
      <p:sp>
        <p:nvSpPr>
          <p:cNvPr id="5" name="TextBox 4"/>
          <p:cNvSpPr txBox="1"/>
          <p:nvPr/>
        </p:nvSpPr>
        <p:spPr>
          <a:xfrm>
            <a:off x="339047" y="801386"/>
            <a:ext cx="8342615" cy="3539430"/>
          </a:xfrm>
          <a:prstGeom prst="rect">
            <a:avLst/>
          </a:prstGeom>
          <a:noFill/>
        </p:spPr>
        <p:txBody>
          <a:bodyPr wrap="square" rtlCol="0">
            <a:spAutoFit/>
          </a:bodyPr>
          <a:lstStyle/>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Artificial intelligence is enabling companies to predict, sense, and automate.</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can improve user experience and increase brand reputation.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is helping the start-ups, manufacturers, and retailers to set a new example in the industry.</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is having enormous implications in the way retailers sell their products &amp; services and the way consumer buys them.</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 AI can solve real-world issues that ecommerce businesses are facing.</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is has a deeper and stronger grip on future of doing business.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After Google acquired </a:t>
            </a:r>
            <a:r>
              <a:rPr lang="en-IN" sz="1600" b="1" dirty="0" err="1">
                <a:solidFill>
                  <a:schemeClr val="dk1"/>
                </a:solidFill>
                <a:latin typeface="Titillium Web"/>
                <a:ea typeface="Titillium Web"/>
                <a:cs typeface="Titillium Web"/>
                <a:sym typeface="Titillium Web"/>
              </a:rPr>
              <a:t>DeepMind</a:t>
            </a:r>
            <a:r>
              <a:rPr lang="en-IN" sz="1600" b="1" dirty="0">
                <a:solidFill>
                  <a:schemeClr val="dk1"/>
                </a:solidFill>
                <a:latin typeface="Titillium Web"/>
                <a:ea typeface="Titillium Web"/>
                <a:cs typeface="Titillium Web"/>
                <a:sym typeface="Titillium Web"/>
              </a:rPr>
              <a:t>, an AI </a:t>
            </a:r>
            <a:r>
              <a:rPr lang="en-IN" sz="1600" b="1" dirty="0" err="1">
                <a:solidFill>
                  <a:schemeClr val="dk1"/>
                </a:solidFill>
                <a:latin typeface="Titillium Web"/>
                <a:ea typeface="Titillium Web"/>
                <a:cs typeface="Titillium Web"/>
                <a:sym typeface="Titillium Web"/>
              </a:rPr>
              <a:t>startup</a:t>
            </a:r>
            <a:r>
              <a:rPr lang="en-IN" sz="1600" b="1" dirty="0">
                <a:solidFill>
                  <a:schemeClr val="dk1"/>
                </a:solidFill>
                <a:latin typeface="Titillium Web"/>
                <a:ea typeface="Titillium Web"/>
                <a:cs typeface="Titillium Web"/>
                <a:sym typeface="Titillium Web"/>
              </a:rPr>
              <a:t> having specialism in machine learning and algorithms – other IT giants such as Facebook, Microsoft, also followed the trend and showed a keen interest in exploring further possibilities pertaining to AI.</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 Business Insider articles predicts that as much as 85% of customer interactions will be without a human in coming years.</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Introducing AI also enables them to identify fake reviews posted by sellers. In the language of Marketing Warfare, it is called – a high level of customer care.</a:t>
            </a:r>
          </a:p>
        </p:txBody>
      </p:sp>
    </p:spTree>
    <p:extLst>
      <p:ext uri="{BB962C8B-B14F-4D97-AF65-F5344CB8AC3E}">
        <p14:creationId xmlns:p14="http://schemas.microsoft.com/office/powerpoint/2010/main" val="2810822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dirty="0"/>
              <a:t>The Big Image of AI impact on</a:t>
            </a:r>
            <a:r>
              <a:rPr lang="en-US" dirty="0"/>
              <a:t> e-commerce</a:t>
            </a:r>
            <a:endParaRPr dirty="0"/>
          </a:p>
        </p:txBody>
      </p:sp>
      <p:sp>
        <p:nvSpPr>
          <p:cNvPr id="5" name="TextBox 4"/>
          <p:cNvSpPr txBox="1"/>
          <p:nvPr/>
        </p:nvSpPr>
        <p:spPr>
          <a:xfrm>
            <a:off x="339047" y="801386"/>
            <a:ext cx="8342615" cy="4031873"/>
          </a:xfrm>
          <a:prstGeom prst="rect">
            <a:avLst/>
          </a:prstGeom>
          <a:noFill/>
        </p:spPr>
        <p:txBody>
          <a:bodyPr wrap="square" rtlCol="0">
            <a:spAutoFit/>
          </a:bodyPr>
          <a:lstStyle/>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Products recommended to customers while browsing through the site is chosen by the AI mechanism.</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Customers are more likely to buy recommended items related to what they have already seen or searched for on an </a:t>
            </a:r>
            <a:r>
              <a:rPr lang="en-IN" sz="1600" b="1" dirty="0" err="1">
                <a:solidFill>
                  <a:schemeClr val="dk1"/>
                </a:solidFill>
                <a:latin typeface="Titillium Web"/>
                <a:ea typeface="Titillium Web"/>
                <a:cs typeface="Titillium Web"/>
                <a:sym typeface="Titillium Web"/>
              </a:rPr>
              <a:t>eCommerce</a:t>
            </a:r>
            <a:r>
              <a:rPr lang="en-IN" sz="1600" b="1" dirty="0">
                <a:solidFill>
                  <a:schemeClr val="dk1"/>
                </a:solidFill>
                <a:latin typeface="Titillium Web"/>
                <a:ea typeface="Titillium Web"/>
                <a:cs typeface="Titillium Web"/>
                <a:sym typeface="Titillium Web"/>
              </a:rPr>
              <a:t> portal.</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Use of AI-enabled applications is allowing </a:t>
            </a:r>
            <a:r>
              <a:rPr lang="en-IN" sz="1600" b="1" dirty="0" err="1">
                <a:solidFill>
                  <a:schemeClr val="dk1"/>
                </a:solidFill>
                <a:latin typeface="Titillium Web"/>
                <a:ea typeface="Titillium Web"/>
                <a:cs typeface="Titillium Web"/>
                <a:sym typeface="Titillium Web"/>
              </a:rPr>
              <a:t>eCommerce</a:t>
            </a:r>
            <a:r>
              <a:rPr lang="en-IN" sz="1600" b="1" dirty="0">
                <a:solidFill>
                  <a:schemeClr val="dk1"/>
                </a:solidFill>
                <a:latin typeface="Titillium Web"/>
                <a:ea typeface="Titillium Web"/>
                <a:cs typeface="Titillium Web"/>
                <a:sym typeface="Titillium Web"/>
              </a:rPr>
              <a:t> businesses to increase their sales while keeping their procedures simple yet more accurate.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The efficacy of any website CRM can be enhanced manifold by integrating AI.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However, with that, some webmasters will need to update their backend to advanced product options.</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Businesses are overloaded and confused with the bulk of data they have gathered through various sources.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This also includes the data of their past consumers.</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can help businesses to find potential customers based on their interests and browsing history.</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Smart ads backed by AI show you the same product for certain period or until you choose to close them.</a:t>
            </a:r>
          </a:p>
        </p:txBody>
      </p:sp>
    </p:spTree>
    <p:extLst>
      <p:ext uri="{BB962C8B-B14F-4D97-AF65-F5344CB8AC3E}">
        <p14:creationId xmlns:p14="http://schemas.microsoft.com/office/powerpoint/2010/main" val="1764867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dirty="0"/>
              <a:t>The Big Image of AI impact on</a:t>
            </a:r>
            <a:r>
              <a:rPr lang="en-US" dirty="0"/>
              <a:t> e-commerce</a:t>
            </a:r>
            <a:endParaRPr dirty="0"/>
          </a:p>
        </p:txBody>
      </p:sp>
      <p:sp>
        <p:nvSpPr>
          <p:cNvPr id="5" name="TextBox 4"/>
          <p:cNvSpPr txBox="1"/>
          <p:nvPr/>
        </p:nvSpPr>
        <p:spPr>
          <a:xfrm>
            <a:off x="339047" y="801386"/>
            <a:ext cx="8342615" cy="3539430"/>
          </a:xfrm>
          <a:prstGeom prst="rect">
            <a:avLst/>
          </a:prstGeom>
          <a:noFill/>
        </p:spPr>
        <p:txBody>
          <a:bodyPr wrap="square" rtlCol="0">
            <a:spAutoFit/>
          </a:bodyPr>
          <a:lstStyle/>
          <a:p>
            <a:pPr marL="285750" indent="-285750">
              <a:buFont typeface="Arial" panose="020B0604020202020204" pitchFamily="34" charset="0"/>
              <a:buChar char="•"/>
            </a:pPr>
            <a:r>
              <a:rPr lang="en-IN" sz="1600" b="1" dirty="0">
                <a:solidFill>
                  <a:schemeClr val="dk1"/>
                </a:solidFill>
                <a:latin typeface="Titillium Web"/>
                <a:ea typeface="Titillium Web"/>
                <a:cs typeface="Titillium Web"/>
              </a:rPr>
              <a:t>Reselling has always been a key driving force for businesses across industry.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rPr>
              <a:t>In eCommerce as well, pitching ex-customers can offer multiplied gains. With the help of AI-based CRM, sales teams can find which customers might be interested in buying related products, accessories, or reordering.</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 AI have marketing channels that use artificial intelligence to help the marketers show their ads only to those people who fall in their buyer persona.</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Customers want to learn every aspect of a product they are willing to buy. That’s why they compare specifications and most importantly, price of a product being offered by different sellers on different websites. They have a long list of questions to be answered.</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Chabot are being used by almost all eCommerce giants these days. They efficiently handle customer queries and resolve customer.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can also help customers find the right product for their needs. Moreover, it makes way for an advanced level of personalization. Offering personalized experience or content to the user increases chance of sales.</a:t>
            </a:r>
          </a:p>
        </p:txBody>
      </p:sp>
    </p:spTree>
    <p:extLst>
      <p:ext uri="{BB962C8B-B14F-4D97-AF65-F5344CB8AC3E}">
        <p14:creationId xmlns:p14="http://schemas.microsoft.com/office/powerpoint/2010/main" val="545021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174661" y="0"/>
            <a:ext cx="8733033" cy="549767"/>
          </a:xfrm>
          <a:prstGeom prst="rect">
            <a:avLst/>
          </a:prstGeom>
        </p:spPr>
        <p:txBody>
          <a:bodyPr spcFirstLastPara="1" wrap="square" lIns="91425" tIns="91425" rIns="91425" bIns="91425" anchor="t" anchorCtr="0">
            <a:noAutofit/>
          </a:bodyPr>
          <a:lstStyle/>
          <a:p>
            <a:pPr lvl="0"/>
            <a:r>
              <a:rPr lang="en-IN" sz="2400" dirty="0"/>
              <a:t>Main &amp; Popular Related Apps, Tools, Platforms, Solutions</a:t>
            </a:r>
            <a:endParaRPr sz="2400" dirty="0"/>
          </a:p>
        </p:txBody>
      </p:sp>
      <p:pic>
        <p:nvPicPr>
          <p:cNvPr id="2" name="Picture 1"/>
          <p:cNvPicPr>
            <a:picLocks noChangeAspect="1"/>
          </p:cNvPicPr>
          <p:nvPr/>
        </p:nvPicPr>
        <p:blipFill>
          <a:blip r:embed="rId3"/>
          <a:stretch>
            <a:fillRect/>
          </a:stretch>
        </p:blipFill>
        <p:spPr>
          <a:xfrm>
            <a:off x="647275" y="1027416"/>
            <a:ext cx="7751584" cy="3935002"/>
          </a:xfrm>
          <a:prstGeom prst="rect">
            <a:avLst/>
          </a:prstGeom>
        </p:spPr>
      </p:pic>
      <p:sp>
        <p:nvSpPr>
          <p:cNvPr id="3" name="TextBox 2"/>
          <p:cNvSpPr txBox="1"/>
          <p:nvPr/>
        </p:nvSpPr>
        <p:spPr>
          <a:xfrm>
            <a:off x="174661" y="636998"/>
            <a:ext cx="7161087" cy="307777"/>
          </a:xfrm>
          <a:prstGeom prst="rect">
            <a:avLst/>
          </a:prstGeom>
          <a:noFill/>
        </p:spPr>
        <p:txBody>
          <a:bodyPr wrap="square" rtlCol="0">
            <a:spAutoFit/>
          </a:bodyPr>
          <a:lstStyle/>
          <a:p>
            <a:r>
              <a:rPr lang="en-IN" b="1" dirty="0">
                <a:solidFill>
                  <a:schemeClr val="tx1"/>
                </a:solidFill>
              </a:rPr>
              <a:t>Advanced Visual Search:</a:t>
            </a:r>
          </a:p>
        </p:txBody>
      </p:sp>
    </p:spTree>
    <p:extLst>
      <p:ext uri="{BB962C8B-B14F-4D97-AF65-F5344CB8AC3E}">
        <p14:creationId xmlns:p14="http://schemas.microsoft.com/office/powerpoint/2010/main" val="1433680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IN" dirty="0">
                <a:solidFill>
                  <a:schemeClr val="tx1"/>
                </a:solidFill>
              </a:rPr>
              <a:t>Advanced Visual Search:</a:t>
            </a:r>
          </a:p>
        </p:txBody>
      </p:sp>
      <p:sp>
        <p:nvSpPr>
          <p:cNvPr id="5" name="TextBox 4"/>
          <p:cNvSpPr txBox="1"/>
          <p:nvPr/>
        </p:nvSpPr>
        <p:spPr>
          <a:xfrm>
            <a:off x="339047" y="801386"/>
            <a:ext cx="8342615" cy="4031873"/>
          </a:xfrm>
          <a:prstGeom prst="rect">
            <a:avLst/>
          </a:prstGeom>
          <a:noFill/>
        </p:spPr>
        <p:txBody>
          <a:bodyPr wrap="square" rtlCol="0">
            <a:spAutoFit/>
          </a:bodyPr>
          <a:lstStyle/>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The AI-based visual search technology uses real-world images such as snaps, screenshots, internet images, etc. for online searches.</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firstly understood the content of the image and then comes up with the relevant results.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is helping the ecommerce business, especially for clothing and home décor industry.</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Giants like Google, Amazon, </a:t>
            </a:r>
            <a:r>
              <a:rPr lang="en-IN" sz="1600" b="1" dirty="0" err="1">
                <a:solidFill>
                  <a:schemeClr val="dk1"/>
                </a:solidFill>
                <a:latin typeface="Titillium Web"/>
                <a:ea typeface="Titillium Web"/>
                <a:cs typeface="Titillium Web"/>
                <a:sym typeface="Titillium Web"/>
              </a:rPr>
              <a:t>Pinterest</a:t>
            </a:r>
            <a:r>
              <a:rPr lang="en-IN" sz="1600" b="1" dirty="0">
                <a:solidFill>
                  <a:schemeClr val="dk1"/>
                </a:solidFill>
                <a:latin typeface="Titillium Web"/>
                <a:ea typeface="Titillium Web"/>
                <a:cs typeface="Titillium Web"/>
                <a:sym typeface="Titillium Web"/>
              </a:rPr>
              <a:t>, Bing, and many ecommerce owners have started to develop their own visual search engines.</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We must have heard of Google Lens which can detect over 1 billion objects.</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Many of the famous retailers that are leveraging the advanced AI-based visual search are ASOS, eBay, Walmart, Levi’s, Disney, Salesforce, </a:t>
            </a:r>
            <a:r>
              <a:rPr lang="en-IN" sz="1600" b="1" dirty="0" err="1">
                <a:solidFill>
                  <a:schemeClr val="dk1"/>
                </a:solidFill>
                <a:latin typeface="Titillium Web"/>
                <a:ea typeface="Titillium Web"/>
                <a:cs typeface="Titillium Web"/>
                <a:sym typeface="Titillium Web"/>
              </a:rPr>
              <a:t>Snapchat</a:t>
            </a:r>
            <a:r>
              <a:rPr lang="en-IN" sz="1600" b="1" dirty="0">
                <a:solidFill>
                  <a:schemeClr val="dk1"/>
                </a:solidFill>
                <a:latin typeface="Titillium Web"/>
                <a:ea typeface="Titillium Web"/>
                <a:cs typeface="Titillium Web"/>
                <a:sym typeface="Titillium Web"/>
              </a:rPr>
              <a:t>, Ikea, and Lifestyle.</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Once customer buys certain product AI provide suggestions with different visual options which will boost the customer interaction with web.</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Due to advance visualizations more customers are attracted towards the website which leads to more sell.</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AI gives different options to seller as well to provide better visualization of product to customers.</a:t>
            </a:r>
          </a:p>
          <a:p>
            <a:pPr marL="285750" indent="-285750">
              <a:buFont typeface="Arial" panose="020B0604020202020204" pitchFamily="34" charset="0"/>
              <a:buChar char="•"/>
            </a:pPr>
            <a:endParaRPr lang="en-IN" sz="1600" b="1" dirty="0">
              <a:solidFill>
                <a:schemeClr val="dk1"/>
              </a:solidFill>
              <a:latin typeface="Titillium Web"/>
              <a:ea typeface="Titillium Web"/>
              <a:cs typeface="Titillium Web"/>
              <a:sym typeface="Titillium Web"/>
            </a:endParaRPr>
          </a:p>
        </p:txBody>
      </p:sp>
    </p:spTree>
    <p:extLst>
      <p:ext uri="{BB962C8B-B14F-4D97-AF65-F5344CB8AC3E}">
        <p14:creationId xmlns:p14="http://schemas.microsoft.com/office/powerpoint/2010/main" val="869913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IN" dirty="0"/>
              <a:t>Personalized Recommendations:</a:t>
            </a:r>
            <a:br>
              <a:rPr lang="en-IN" dirty="0"/>
            </a:br>
            <a:endParaRPr lang="en-IN" dirty="0">
              <a:solidFill>
                <a:schemeClr val="tx1"/>
              </a:solidFill>
            </a:endParaRPr>
          </a:p>
        </p:txBody>
      </p:sp>
      <p:sp>
        <p:nvSpPr>
          <p:cNvPr id="5" name="TextBox 4"/>
          <p:cNvSpPr txBox="1"/>
          <p:nvPr/>
        </p:nvSpPr>
        <p:spPr>
          <a:xfrm>
            <a:off x="339047" y="801386"/>
            <a:ext cx="8342615" cy="3539430"/>
          </a:xfrm>
          <a:prstGeom prst="rect">
            <a:avLst/>
          </a:prstGeom>
          <a:noFill/>
        </p:spPr>
        <p:txBody>
          <a:bodyPr wrap="square" rtlCol="0">
            <a:spAutoFit/>
          </a:bodyPr>
          <a:lstStyle/>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You must have observed that in ecommerce stores such as Amazon, when you wander through shoes, then you can many recommendations on your dashboard of the similar shoes you were looking. And this personal touch by the ecommerce store makes you feel valuable and an important customer.</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These personalized recommendations by AI enhance the customer experience.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The product related to the search is carefully tracked and accordingly, the most appropriate suggestion reaches users.</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Search engine analysis, along with AI identify the user’s priority.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The recommended items are always based upon user’s recent activity such as frequently viewed products, considered or purchased with the one the customer is currently considering.</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Lets say suppose if the customer is spending a lot of time near a shelf or a product making their decisions. </a:t>
            </a:r>
          </a:p>
          <a:p>
            <a:pPr marL="285750" indent="-285750">
              <a:buFont typeface="Arial" panose="020B0604020202020204" pitchFamily="34" charset="0"/>
              <a:buChar char="•"/>
            </a:pPr>
            <a:r>
              <a:rPr lang="en-IN" sz="1600" b="1" dirty="0">
                <a:solidFill>
                  <a:schemeClr val="dk1"/>
                </a:solidFill>
                <a:latin typeface="Titillium Web"/>
                <a:ea typeface="Titillium Web"/>
                <a:cs typeface="Titillium Web"/>
                <a:sym typeface="Titillium Web"/>
              </a:rPr>
              <a:t>Then that information is stored in the data record. This helps the shop owners to determine what is the demand of their buyer.</a:t>
            </a:r>
          </a:p>
        </p:txBody>
      </p:sp>
    </p:spTree>
    <p:extLst>
      <p:ext uri="{BB962C8B-B14F-4D97-AF65-F5344CB8AC3E}">
        <p14:creationId xmlns:p14="http://schemas.microsoft.com/office/powerpoint/2010/main" val="1756387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IN" dirty="0"/>
              <a:t>Voice Assistance:</a:t>
            </a:r>
          </a:p>
        </p:txBody>
      </p:sp>
      <p:pic>
        <p:nvPicPr>
          <p:cNvPr id="3" name="Picture 2"/>
          <p:cNvPicPr>
            <a:picLocks noChangeAspect="1"/>
          </p:cNvPicPr>
          <p:nvPr/>
        </p:nvPicPr>
        <p:blipFill>
          <a:blip r:embed="rId3"/>
          <a:stretch>
            <a:fillRect/>
          </a:stretch>
        </p:blipFill>
        <p:spPr>
          <a:xfrm>
            <a:off x="5834384" y="1346369"/>
            <a:ext cx="3309616" cy="2194363"/>
          </a:xfrm>
          <a:prstGeom prst="rect">
            <a:avLst/>
          </a:prstGeom>
        </p:spPr>
      </p:pic>
      <p:sp>
        <p:nvSpPr>
          <p:cNvPr id="4" name="TextBox 3"/>
          <p:cNvSpPr txBox="1"/>
          <p:nvPr/>
        </p:nvSpPr>
        <p:spPr>
          <a:xfrm>
            <a:off x="184935" y="760288"/>
            <a:ext cx="5649449" cy="375487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AI is getting advanced, many new technologies are emerging in the ecommerce industry for better customer experience. Voice assistance is foremost of them. </a:t>
            </a:r>
          </a:p>
          <a:p>
            <a:pPr marL="285750" indent="-285750">
              <a:buFont typeface="Arial" panose="020B0604020202020204" pitchFamily="34" charset="0"/>
              <a:buChar char="•"/>
            </a:pPr>
            <a:r>
              <a:rPr lang="en-IN" dirty="0">
                <a:solidFill>
                  <a:schemeClr val="tx1"/>
                </a:solidFill>
              </a:rPr>
              <a:t>AI gives a smooth experience to users to find products and shop them. </a:t>
            </a:r>
          </a:p>
          <a:p>
            <a:pPr marL="285750" indent="-285750">
              <a:buFont typeface="Arial" panose="020B0604020202020204" pitchFamily="34" charset="0"/>
              <a:buChar char="•"/>
            </a:pPr>
            <a:r>
              <a:rPr lang="en-IN" dirty="0">
                <a:solidFill>
                  <a:schemeClr val="tx1"/>
                </a:solidFill>
              </a:rPr>
              <a:t>The customer who finds typing quite a hassle can easily shop through the voice search. If you have a smart voice assistant such as Amazon Alexa, you just need to find the product by speaking to it and then can make an order. </a:t>
            </a:r>
          </a:p>
          <a:p>
            <a:pPr marL="285750" indent="-285750">
              <a:buFont typeface="Arial" panose="020B0604020202020204" pitchFamily="34" charset="0"/>
              <a:buChar char="•"/>
            </a:pPr>
            <a:r>
              <a:rPr lang="en-IN" dirty="0">
                <a:solidFill>
                  <a:schemeClr val="tx1"/>
                </a:solidFill>
              </a:rPr>
              <a:t>Since smartphones and people are now hard to separate, a voice interface can be the next leap in ecommerce evolution. </a:t>
            </a:r>
          </a:p>
          <a:p>
            <a:pPr marL="285750" indent="-285750">
              <a:buFont typeface="Arial" panose="020B0604020202020204" pitchFamily="34" charset="0"/>
              <a:buChar char="•"/>
            </a:pPr>
            <a:r>
              <a:rPr lang="en-IN" dirty="0">
                <a:solidFill>
                  <a:schemeClr val="tx1"/>
                </a:solidFill>
              </a:rPr>
              <a:t>Ordering and shopping using natural speech is faster and allows people to do other things instead of focusing on texting.</a:t>
            </a:r>
          </a:p>
          <a:p>
            <a:pPr marL="285750" indent="-285750">
              <a:buFont typeface="Arial" panose="020B0604020202020204" pitchFamily="34" charset="0"/>
              <a:buChar char="•"/>
            </a:pPr>
            <a:r>
              <a:rPr lang="en-IN" dirty="0">
                <a:solidFill>
                  <a:schemeClr val="tx1"/>
                </a:solidFill>
              </a:rPr>
              <a:t>Google’s Alexa, Apple’s </a:t>
            </a:r>
            <a:r>
              <a:rPr lang="en-IN" dirty="0" err="1">
                <a:solidFill>
                  <a:schemeClr val="tx1"/>
                </a:solidFill>
              </a:rPr>
              <a:t>Siri</a:t>
            </a:r>
            <a:r>
              <a:rPr lang="en-IN" dirty="0">
                <a:solidFill>
                  <a:schemeClr val="tx1"/>
                </a:solidFill>
              </a:rPr>
              <a:t> can be your personal shopping assistants in the home. In addition to messenger bots, Voice assistants are the new tools allowing users to communicate with web services using only their voice command.</a:t>
            </a:r>
          </a:p>
        </p:txBody>
      </p:sp>
    </p:spTree>
    <p:extLst>
      <p:ext uri="{BB962C8B-B14F-4D97-AF65-F5344CB8AC3E}">
        <p14:creationId xmlns:p14="http://schemas.microsoft.com/office/powerpoint/2010/main" val="2934249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IN" dirty="0"/>
              <a:t>Automated Product Description :</a:t>
            </a:r>
          </a:p>
        </p:txBody>
      </p:sp>
      <p:sp>
        <p:nvSpPr>
          <p:cNvPr id="2" name="TextBox 1"/>
          <p:cNvSpPr txBox="1"/>
          <p:nvPr/>
        </p:nvSpPr>
        <p:spPr>
          <a:xfrm>
            <a:off x="246580" y="760288"/>
            <a:ext cx="8774130" cy="375487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The product description on an ecommerce site can make it big or can destroy. </a:t>
            </a:r>
          </a:p>
          <a:p>
            <a:pPr marL="285750" indent="-285750">
              <a:buFont typeface="Arial" panose="020B0604020202020204" pitchFamily="34" charset="0"/>
              <a:buChar char="•"/>
            </a:pPr>
            <a:r>
              <a:rPr lang="en-IN" dirty="0">
                <a:solidFill>
                  <a:schemeClr val="tx1"/>
                </a:solidFill>
              </a:rPr>
              <a:t>Regardless of the image of the product, if the description of the product is not filled properly, you can lose the trust of your customers. </a:t>
            </a:r>
          </a:p>
          <a:p>
            <a:pPr marL="285750" indent="-285750">
              <a:buFont typeface="Arial" panose="020B0604020202020204" pitchFamily="34" charset="0"/>
              <a:buChar char="•"/>
            </a:pPr>
            <a:r>
              <a:rPr lang="en-IN" dirty="0">
                <a:solidFill>
                  <a:schemeClr val="tx1"/>
                </a:solidFill>
              </a:rPr>
              <a:t>However, manually entering the product description through your employees can be a very long &amp; tedious process. </a:t>
            </a:r>
          </a:p>
          <a:p>
            <a:pPr marL="285750" indent="-285750">
              <a:buFont typeface="Arial" panose="020B0604020202020204" pitchFamily="34" charset="0"/>
              <a:buChar char="•"/>
            </a:pPr>
            <a:r>
              <a:rPr lang="en-IN" dirty="0">
                <a:solidFill>
                  <a:schemeClr val="tx1"/>
                </a:solidFill>
              </a:rPr>
              <a:t>It will also result in increased employee costs and have significant chances of human prone errors. </a:t>
            </a:r>
          </a:p>
          <a:p>
            <a:pPr marL="285750" indent="-285750">
              <a:buFont typeface="Arial" panose="020B0604020202020204" pitchFamily="34" charset="0"/>
              <a:buChar char="•"/>
            </a:pPr>
            <a:r>
              <a:rPr lang="en-IN" dirty="0">
                <a:solidFill>
                  <a:schemeClr val="tx1"/>
                </a:solidFill>
              </a:rPr>
              <a:t>AI can resolve this problem by automating the process of writing details of the product.</a:t>
            </a:r>
          </a:p>
          <a:p>
            <a:pPr marL="285750" indent="-285750">
              <a:buFont typeface="Arial" panose="020B0604020202020204" pitchFamily="34" charset="0"/>
              <a:buChar char="•"/>
            </a:pPr>
            <a:r>
              <a:rPr lang="en-IN" dirty="0">
                <a:solidFill>
                  <a:schemeClr val="tx1"/>
                </a:solidFill>
              </a:rPr>
              <a:t>AI will not only copy the details of the product from the manufacture but will automatically find all the latest product-related relevant information. </a:t>
            </a:r>
          </a:p>
          <a:p>
            <a:pPr marL="285750" indent="-285750">
              <a:buFont typeface="Arial" panose="020B0604020202020204" pitchFamily="34" charset="0"/>
              <a:buChar char="•"/>
            </a:pPr>
            <a:r>
              <a:rPr lang="en-IN" dirty="0">
                <a:solidFill>
                  <a:schemeClr val="tx1"/>
                </a:solidFill>
              </a:rPr>
              <a:t>AI can see which details of the product are most frequently included in keywords, AI content software understands just the right details which are to include to promote Wi-Fi-enabled food processors.</a:t>
            </a:r>
          </a:p>
          <a:p>
            <a:pPr marL="285750" indent="-285750">
              <a:buFont typeface="Arial" panose="020B0604020202020204" pitchFamily="34" charset="0"/>
              <a:buChar char="•"/>
            </a:pPr>
            <a:r>
              <a:rPr lang="en-IN" dirty="0">
                <a:solidFill>
                  <a:schemeClr val="tx1"/>
                </a:solidFill>
              </a:rPr>
              <a:t>The benefits offered by the automated product descriptions are:</a:t>
            </a:r>
          </a:p>
          <a:p>
            <a:pPr lvl="2"/>
            <a:r>
              <a:rPr lang="en-IN" dirty="0">
                <a:solidFill>
                  <a:schemeClr val="tx1"/>
                </a:solidFill>
              </a:rPr>
              <a:t>	AI can create multiple product details per hour</a:t>
            </a:r>
          </a:p>
          <a:p>
            <a:pPr lvl="3"/>
            <a:r>
              <a:rPr lang="en-IN" dirty="0">
                <a:solidFill>
                  <a:schemeClr val="tx1"/>
                </a:solidFill>
              </a:rPr>
              <a:t>	Products description are not prone to any error and include demanding details</a:t>
            </a:r>
          </a:p>
          <a:p>
            <a:r>
              <a:rPr lang="en-IN" dirty="0">
                <a:solidFill>
                  <a:schemeClr val="tx1"/>
                </a:solidFill>
              </a:rPr>
              <a:t>	AI can also check the effectiveness of the description and can make certain changes if required.</a:t>
            </a:r>
          </a:p>
          <a:p>
            <a:r>
              <a:rPr lang="en-IN" dirty="0">
                <a:solidFill>
                  <a:schemeClr val="tx1"/>
                </a:solidFill>
              </a:rPr>
              <a:t>	Dynamic pricing that maximizes revenue and sales volume</a:t>
            </a:r>
          </a:p>
          <a:p>
            <a:pPr marL="285750" indent="-28575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378968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IN" dirty="0"/>
              <a:t>Internet of Things (</a:t>
            </a:r>
            <a:r>
              <a:rPr lang="en-IN" dirty="0" err="1"/>
              <a:t>IoT</a:t>
            </a:r>
            <a:r>
              <a:rPr lang="en-IN" dirty="0"/>
              <a:t>):</a:t>
            </a:r>
          </a:p>
        </p:txBody>
      </p:sp>
      <p:pic>
        <p:nvPicPr>
          <p:cNvPr id="3" name="Picture 2"/>
          <p:cNvPicPr>
            <a:picLocks noChangeAspect="1"/>
          </p:cNvPicPr>
          <p:nvPr/>
        </p:nvPicPr>
        <p:blipFill>
          <a:blip r:embed="rId3"/>
          <a:stretch>
            <a:fillRect/>
          </a:stretch>
        </p:blipFill>
        <p:spPr>
          <a:xfrm>
            <a:off x="5578867" y="1068511"/>
            <a:ext cx="3463194" cy="2680057"/>
          </a:xfrm>
          <a:prstGeom prst="rect">
            <a:avLst/>
          </a:prstGeom>
        </p:spPr>
      </p:pic>
      <p:sp>
        <p:nvSpPr>
          <p:cNvPr id="5" name="TextBox 4"/>
          <p:cNvSpPr txBox="1"/>
          <p:nvPr/>
        </p:nvSpPr>
        <p:spPr>
          <a:xfrm>
            <a:off x="0" y="549768"/>
            <a:ext cx="5578867" cy="440120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Internet of Things or </a:t>
            </a:r>
            <a:r>
              <a:rPr lang="en-IN" dirty="0" err="1">
                <a:solidFill>
                  <a:schemeClr val="tx1"/>
                </a:solidFill>
              </a:rPr>
              <a:t>IoT</a:t>
            </a:r>
            <a:r>
              <a:rPr lang="en-IN" dirty="0">
                <a:solidFill>
                  <a:schemeClr val="tx1"/>
                </a:solidFill>
              </a:rPr>
              <a:t> has been the latest buzz. It is enabling devices to exchange data with each through the internet. It is also helping retail and ecommerce businesses to make smooth their operation. </a:t>
            </a:r>
          </a:p>
          <a:p>
            <a:pPr marL="285750" indent="-285750">
              <a:buFont typeface="Arial" panose="020B0604020202020204" pitchFamily="34" charset="0"/>
              <a:buChar char="•"/>
            </a:pPr>
            <a:r>
              <a:rPr lang="en-IN" dirty="0" err="1">
                <a:solidFill>
                  <a:schemeClr val="tx1"/>
                </a:solidFill>
              </a:rPr>
              <a:t>IoT</a:t>
            </a:r>
            <a:r>
              <a:rPr lang="en-IN" dirty="0">
                <a:solidFill>
                  <a:schemeClr val="tx1"/>
                </a:solidFill>
              </a:rPr>
              <a:t> helps ecommerce by inventory management, warehouse management, supply chain management, and providing a better customer experience.</a:t>
            </a:r>
          </a:p>
          <a:p>
            <a:pPr marL="285750" indent="-285750">
              <a:buFont typeface="Arial" panose="020B0604020202020204" pitchFamily="34" charset="0"/>
              <a:buChar char="•"/>
            </a:pPr>
            <a:r>
              <a:rPr lang="en-IN" dirty="0">
                <a:solidFill>
                  <a:schemeClr val="tx1"/>
                </a:solidFill>
              </a:rPr>
              <a:t>Using </a:t>
            </a:r>
            <a:r>
              <a:rPr lang="en-IN" dirty="0" err="1">
                <a:solidFill>
                  <a:schemeClr val="tx1"/>
                </a:solidFill>
              </a:rPr>
              <a:t>IoT</a:t>
            </a:r>
            <a:r>
              <a:rPr lang="en-IN" dirty="0">
                <a:solidFill>
                  <a:schemeClr val="tx1"/>
                </a:solidFill>
              </a:rPr>
              <a:t> sensors and RFID tags it is possible to maintain the inventory in real-time. </a:t>
            </a:r>
          </a:p>
          <a:p>
            <a:pPr marL="285750" indent="-285750">
              <a:buFont typeface="Arial" panose="020B0604020202020204" pitchFamily="34" charset="0"/>
              <a:buChar char="•"/>
            </a:pPr>
            <a:r>
              <a:rPr lang="en-IN" dirty="0" err="1">
                <a:solidFill>
                  <a:schemeClr val="tx1"/>
                </a:solidFill>
              </a:rPr>
              <a:t>IoT</a:t>
            </a:r>
            <a:r>
              <a:rPr lang="en-IN" dirty="0">
                <a:solidFill>
                  <a:schemeClr val="tx1"/>
                </a:solidFill>
              </a:rPr>
              <a:t> is not limited to optimizing inventory but also helps you eliminating the over-stock of items. </a:t>
            </a:r>
          </a:p>
          <a:p>
            <a:pPr marL="285750" indent="-285750">
              <a:buFont typeface="Arial" panose="020B0604020202020204" pitchFamily="34" charset="0"/>
              <a:buChar char="•"/>
            </a:pPr>
            <a:r>
              <a:rPr lang="en-IN" dirty="0">
                <a:solidFill>
                  <a:schemeClr val="tx1"/>
                </a:solidFill>
              </a:rPr>
              <a:t>Temperature sensors can give you info &amp; notifications about perishable products. </a:t>
            </a:r>
          </a:p>
          <a:p>
            <a:pPr marL="285750" indent="-285750">
              <a:buFont typeface="Arial" panose="020B0604020202020204" pitchFamily="34" charset="0"/>
              <a:buChar char="•"/>
            </a:pPr>
            <a:r>
              <a:rPr lang="en-IN" dirty="0">
                <a:solidFill>
                  <a:schemeClr val="tx1"/>
                </a:solidFill>
              </a:rPr>
              <a:t>Amazon uses warehouse robots to enhance the effectiveness of its picking and packing process.</a:t>
            </a:r>
          </a:p>
          <a:p>
            <a:pPr marL="285750" indent="-285750">
              <a:buFont typeface="Arial" panose="020B0604020202020204" pitchFamily="34" charset="0"/>
              <a:buChar char="•"/>
            </a:pPr>
            <a:r>
              <a:rPr lang="en-IN" dirty="0" err="1">
                <a:solidFill>
                  <a:schemeClr val="tx1"/>
                </a:solidFill>
              </a:rPr>
              <a:t>IoT</a:t>
            </a:r>
            <a:r>
              <a:rPr lang="en-IN" dirty="0">
                <a:solidFill>
                  <a:schemeClr val="tx1"/>
                </a:solidFill>
              </a:rPr>
              <a:t> can help in customer experience by providing insights about the products which are popular on social media. </a:t>
            </a:r>
          </a:p>
          <a:p>
            <a:pPr marL="285750" indent="-285750">
              <a:buFont typeface="Arial" panose="020B0604020202020204" pitchFamily="34" charset="0"/>
              <a:buChar char="•"/>
            </a:pPr>
            <a:r>
              <a:rPr lang="en-IN" dirty="0">
                <a:solidFill>
                  <a:schemeClr val="tx1"/>
                </a:solidFill>
              </a:rPr>
              <a:t>We can also target a specific group of customers using </a:t>
            </a:r>
            <a:r>
              <a:rPr lang="en-IN" dirty="0" err="1">
                <a:solidFill>
                  <a:schemeClr val="tx1"/>
                </a:solidFill>
              </a:rPr>
              <a:t>IoT</a:t>
            </a:r>
            <a:r>
              <a:rPr lang="en-IN" dirty="0">
                <a:solidFill>
                  <a:schemeClr val="tx1"/>
                </a:solidFill>
              </a:rPr>
              <a:t>. It can recognize the shopping pattern in search trends and online browsing.</a:t>
            </a:r>
          </a:p>
        </p:txBody>
      </p:sp>
    </p:spTree>
    <p:extLst>
      <p:ext uri="{BB962C8B-B14F-4D97-AF65-F5344CB8AC3E}">
        <p14:creationId xmlns:p14="http://schemas.microsoft.com/office/powerpoint/2010/main" val="2957283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IN" dirty="0"/>
              <a:t>Data Management:</a:t>
            </a:r>
          </a:p>
        </p:txBody>
      </p:sp>
      <p:sp>
        <p:nvSpPr>
          <p:cNvPr id="2" name="TextBox 1"/>
          <p:cNvSpPr txBox="1"/>
          <p:nvPr/>
        </p:nvSpPr>
        <p:spPr>
          <a:xfrm>
            <a:off x="246580" y="760288"/>
            <a:ext cx="8774130" cy="3323987"/>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As the adage goes “Data is the new oil”. Hence, you as a site owner should maintain your customer data wisely. </a:t>
            </a:r>
          </a:p>
          <a:p>
            <a:pPr marL="285750" indent="-285750">
              <a:buFont typeface="Arial" panose="020B0604020202020204" pitchFamily="34" charset="0"/>
              <a:buChar char="•"/>
            </a:pPr>
            <a:r>
              <a:rPr lang="en-IN" dirty="0">
                <a:solidFill>
                  <a:schemeClr val="tx1"/>
                </a:solidFill>
              </a:rPr>
              <a:t>The data such as purchasing details, customer profiles, and transferring other information freely tax traditional database software, but not AI. </a:t>
            </a:r>
          </a:p>
          <a:p>
            <a:pPr marL="285750" indent="-285750">
              <a:buFont typeface="Arial" panose="020B0604020202020204" pitchFamily="34" charset="0"/>
              <a:buChar char="•"/>
            </a:pPr>
            <a:r>
              <a:rPr lang="en-IN" dirty="0">
                <a:solidFill>
                  <a:schemeClr val="tx1"/>
                </a:solidFill>
              </a:rPr>
              <a:t>AI can manage your data effectively. By placing product descriptions, images, and customer data in raw form, artificial intelligence does not need to sort through data structures while using data for different web applications.</a:t>
            </a:r>
          </a:p>
          <a:p>
            <a:pPr marL="285750" indent="-285750">
              <a:buFont typeface="Arial" panose="020B0604020202020204" pitchFamily="34" charset="0"/>
              <a:buChar char="•"/>
            </a:pPr>
            <a:endParaRPr lang="en-IN" dirty="0">
              <a:solidFill>
                <a:schemeClr val="tx1"/>
              </a:solidFill>
            </a:endParaRPr>
          </a:p>
          <a:p>
            <a:pPr marL="285750" indent="-285750">
              <a:buFont typeface="Arial" panose="020B0604020202020204" pitchFamily="34" charset="0"/>
              <a:buChar char="•"/>
            </a:pPr>
            <a:r>
              <a:rPr lang="en-IN" dirty="0">
                <a:solidFill>
                  <a:schemeClr val="tx1"/>
                </a:solidFill>
              </a:rPr>
              <a:t>The benefits of AI in data management are:</a:t>
            </a:r>
          </a:p>
          <a:p>
            <a:pPr marL="285750" indent="-285750">
              <a:buFont typeface="Arial" panose="020B0604020202020204" pitchFamily="34" charset="0"/>
              <a:buChar char="•"/>
            </a:pPr>
            <a:endParaRPr lang="en-IN" dirty="0">
              <a:solidFill>
                <a:schemeClr val="tx1"/>
              </a:solidFill>
            </a:endParaRPr>
          </a:p>
          <a:p>
            <a:r>
              <a:rPr lang="en-IN" dirty="0">
                <a:solidFill>
                  <a:schemeClr val="tx1"/>
                </a:solidFill>
              </a:rPr>
              <a:t>	No restrictions on handling data</a:t>
            </a:r>
          </a:p>
          <a:p>
            <a:r>
              <a:rPr lang="en-IN" dirty="0">
                <a:solidFill>
                  <a:schemeClr val="tx1"/>
                </a:solidFill>
              </a:rPr>
              <a:t>	Greater Flexibility</a:t>
            </a:r>
          </a:p>
          <a:p>
            <a:r>
              <a:rPr lang="en-IN" dirty="0">
                <a:solidFill>
                  <a:schemeClr val="tx1"/>
                </a:solidFill>
              </a:rPr>
              <a:t>	Storage of different type of data in a common location</a:t>
            </a:r>
          </a:p>
          <a:p>
            <a:r>
              <a:rPr lang="en-IN" dirty="0">
                <a:solidFill>
                  <a:schemeClr val="tx1"/>
                </a:solidFill>
              </a:rPr>
              <a:t>	No affect in scalability</a:t>
            </a:r>
          </a:p>
          <a:p>
            <a:r>
              <a:rPr lang="en-IN" dirty="0">
                <a:solidFill>
                  <a:schemeClr val="tx1"/>
                </a:solidFill>
              </a:rPr>
              <a:t>	Potential-valuable data</a:t>
            </a:r>
          </a:p>
        </p:txBody>
      </p:sp>
    </p:spTree>
    <p:extLst>
      <p:ext uri="{BB962C8B-B14F-4D97-AF65-F5344CB8AC3E}">
        <p14:creationId xmlns:p14="http://schemas.microsoft.com/office/powerpoint/2010/main" val="2028392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564752" y="133904"/>
            <a:ext cx="7785349" cy="54976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Table of Contents</a:t>
            </a:r>
            <a:endParaRPr dirty="0"/>
          </a:p>
        </p:txBody>
      </p:sp>
      <p:sp>
        <p:nvSpPr>
          <p:cNvPr id="4" name="TextBox 3">
            <a:extLst>
              <a:ext uri="{FF2B5EF4-FFF2-40B4-BE49-F238E27FC236}">
                <a16:creationId xmlns:a16="http://schemas.microsoft.com/office/drawing/2014/main" id="{C4E12FDF-B47B-48E3-A212-37A77F1C7D61}"/>
              </a:ext>
            </a:extLst>
          </p:cNvPr>
          <p:cNvSpPr txBox="1"/>
          <p:nvPr/>
        </p:nvSpPr>
        <p:spPr>
          <a:xfrm>
            <a:off x="564752" y="944880"/>
            <a:ext cx="8457328"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dk1"/>
                </a:solidFill>
                <a:latin typeface="Titillium Web"/>
                <a:cs typeface="Titillium Web"/>
              </a:rPr>
              <a:t>AI For Cyber Security</a:t>
            </a:r>
          </a:p>
          <a:p>
            <a:pPr marL="285750" indent="-285750">
              <a:buFont typeface="Arial" panose="020B0604020202020204" pitchFamily="34" charset="0"/>
              <a:buChar char="•"/>
            </a:pPr>
            <a:endParaRPr lang="en-US" sz="2000" b="1" dirty="0">
              <a:solidFill>
                <a:schemeClr val="dk1"/>
              </a:solidFill>
              <a:latin typeface="Titillium Web"/>
              <a:cs typeface="Titillium Web"/>
            </a:endParaRPr>
          </a:p>
          <a:p>
            <a:pPr marL="285750" indent="-285750">
              <a:buFont typeface="Arial" panose="020B0604020202020204" pitchFamily="34" charset="0"/>
              <a:buChar char="•"/>
            </a:pPr>
            <a:r>
              <a:rPr lang="en-US" sz="2000" b="1" dirty="0">
                <a:solidFill>
                  <a:schemeClr val="dk1"/>
                </a:solidFill>
                <a:latin typeface="Titillium Web"/>
                <a:cs typeface="Titillium Web"/>
              </a:rPr>
              <a:t>AI For Agriculture</a:t>
            </a:r>
          </a:p>
          <a:p>
            <a:pPr marL="285750" indent="-285750">
              <a:buFont typeface="Arial" panose="020B0604020202020204" pitchFamily="34" charset="0"/>
              <a:buChar char="•"/>
            </a:pPr>
            <a:endParaRPr lang="en-US" sz="2000" b="1" dirty="0">
              <a:solidFill>
                <a:schemeClr val="dk1"/>
              </a:solidFill>
              <a:latin typeface="Titillium Web"/>
              <a:cs typeface="Titillium Web"/>
            </a:endParaRPr>
          </a:p>
          <a:p>
            <a:pPr marL="285750" indent="-285750">
              <a:buFont typeface="Arial" panose="020B0604020202020204" pitchFamily="34" charset="0"/>
              <a:buChar char="•"/>
            </a:pPr>
            <a:r>
              <a:rPr lang="en-US" sz="2000" b="1" dirty="0">
                <a:solidFill>
                  <a:schemeClr val="dk1"/>
                </a:solidFill>
                <a:latin typeface="Titillium Web"/>
                <a:cs typeface="Titillium Web"/>
              </a:rPr>
              <a:t>AI For E-Commerce</a:t>
            </a:r>
          </a:p>
          <a:p>
            <a:pPr marL="285750" indent="-285750">
              <a:buFont typeface="Arial" panose="020B0604020202020204" pitchFamily="34" charset="0"/>
              <a:buChar char="•"/>
            </a:pPr>
            <a:endParaRPr lang="en-US" sz="2000" b="1" dirty="0">
              <a:solidFill>
                <a:schemeClr val="dk1"/>
              </a:solidFill>
              <a:latin typeface="Titillium Web"/>
              <a:cs typeface="Titillium Web"/>
            </a:endParaRPr>
          </a:p>
          <a:p>
            <a:pPr marL="285750" indent="-285750">
              <a:buFont typeface="Arial" panose="020B0604020202020204" pitchFamily="34" charset="0"/>
              <a:buChar char="•"/>
            </a:pPr>
            <a:r>
              <a:rPr lang="en-US" sz="2000" b="1" dirty="0">
                <a:solidFill>
                  <a:schemeClr val="dk1"/>
                </a:solidFill>
                <a:latin typeface="Titillium Web"/>
                <a:cs typeface="Titillium Web"/>
              </a:rPr>
              <a:t>Analysis &amp; Recommendations</a:t>
            </a:r>
          </a:p>
          <a:p>
            <a:pPr marL="285750" indent="-285750">
              <a:buFont typeface="Arial" panose="020B0604020202020204" pitchFamily="34" charset="0"/>
              <a:buChar char="•"/>
            </a:pPr>
            <a:endParaRPr lang="en-US" sz="2000" b="1" dirty="0">
              <a:solidFill>
                <a:schemeClr val="dk1"/>
              </a:solidFill>
              <a:latin typeface="Titillium Web"/>
              <a:cs typeface="Titillium Web"/>
            </a:endParaRPr>
          </a:p>
          <a:p>
            <a:pPr marL="285750" indent="-285750">
              <a:buFont typeface="Arial" panose="020B0604020202020204" pitchFamily="34" charset="0"/>
              <a:buChar char="•"/>
            </a:pPr>
            <a:r>
              <a:rPr lang="en-US" sz="2000" b="1" dirty="0">
                <a:solidFill>
                  <a:schemeClr val="dk1"/>
                </a:solidFill>
                <a:latin typeface="Titillium Web"/>
                <a:cs typeface="Titillium Web"/>
              </a:rPr>
              <a:t>Reference Links</a:t>
            </a:r>
          </a:p>
          <a:p>
            <a:pPr marL="285750" indent="-285750">
              <a:buFont typeface="Arial" panose="020B0604020202020204" pitchFamily="34" charset="0"/>
              <a:buChar char="•"/>
            </a:pPr>
            <a:endParaRPr lang="en-US" sz="2000" b="1" dirty="0">
              <a:solidFill>
                <a:schemeClr val="dk1"/>
              </a:solidFill>
              <a:latin typeface="Titillium Web"/>
              <a:cs typeface="Titillium Web"/>
            </a:endParaRPr>
          </a:p>
          <a:p>
            <a:pPr marL="285750" indent="-285750">
              <a:buFont typeface="Arial" panose="020B0604020202020204" pitchFamily="34" charset="0"/>
              <a:buChar char="•"/>
            </a:pPr>
            <a:r>
              <a:rPr lang="en-US" sz="2000" b="1" dirty="0">
                <a:solidFill>
                  <a:schemeClr val="dk1"/>
                </a:solidFill>
                <a:latin typeface="Titillium Web"/>
                <a:cs typeface="Titillium Web"/>
              </a:rPr>
              <a:t>Q &amp; A!</a:t>
            </a:r>
            <a:endParaRPr lang="en-IN" sz="2000" b="1" dirty="0">
              <a:solidFill>
                <a:schemeClr val="dk1"/>
              </a:solidFill>
              <a:latin typeface="Titillium Web"/>
              <a:cs typeface="Titillium Web"/>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IN" dirty="0"/>
              <a:t>Automation in Warehouse:</a:t>
            </a:r>
          </a:p>
        </p:txBody>
      </p:sp>
      <p:sp>
        <p:nvSpPr>
          <p:cNvPr id="5" name="TextBox 4"/>
          <p:cNvSpPr txBox="1"/>
          <p:nvPr/>
        </p:nvSpPr>
        <p:spPr>
          <a:xfrm>
            <a:off x="0" y="549768"/>
            <a:ext cx="5578867" cy="375487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When a customer makes an order, the information is sent to the respective warehouse software, the software communicates with the robot, and then the robot is sent to take the purchased goods out of stock, box them, and prepare them to ship. </a:t>
            </a:r>
          </a:p>
          <a:p>
            <a:pPr marL="285750" indent="-285750">
              <a:buFont typeface="Arial" panose="020B0604020202020204" pitchFamily="34" charset="0"/>
              <a:buChar char="•"/>
            </a:pPr>
            <a:r>
              <a:rPr lang="en-IN" dirty="0">
                <a:solidFill>
                  <a:schemeClr val="tx1"/>
                </a:solidFill>
              </a:rPr>
              <a:t>Warehouse automation are getting driven by AI-based smart robots, which tout stock items 24×7 and continue to work without a lunch break.</a:t>
            </a:r>
          </a:p>
          <a:p>
            <a:pPr marL="285750" indent="-285750">
              <a:buFont typeface="Arial" panose="020B0604020202020204" pitchFamily="34" charset="0"/>
              <a:buChar char="•"/>
            </a:pPr>
            <a:r>
              <a:rPr lang="en-IN" dirty="0">
                <a:solidFill>
                  <a:schemeClr val="tx1"/>
                </a:solidFill>
              </a:rPr>
              <a:t>Smart robots can do everything but drive a delivery truck. But who knows the future…</a:t>
            </a:r>
          </a:p>
          <a:p>
            <a:pPr marL="285750" indent="-285750">
              <a:buFont typeface="Arial" panose="020B0604020202020204" pitchFamily="34" charset="0"/>
              <a:buChar char="•"/>
            </a:pPr>
            <a:endParaRPr lang="en-IN" dirty="0">
              <a:solidFill>
                <a:schemeClr val="tx1"/>
              </a:solidFill>
            </a:endParaRPr>
          </a:p>
          <a:p>
            <a:pPr marL="285750" indent="-285750">
              <a:buFont typeface="Arial" panose="020B0604020202020204" pitchFamily="34" charset="0"/>
              <a:buChar char="•"/>
            </a:pPr>
            <a:r>
              <a:rPr lang="en-IN" dirty="0">
                <a:solidFill>
                  <a:schemeClr val="tx1"/>
                </a:solidFill>
              </a:rPr>
              <a:t>The other benefits of warehouse automation are:</a:t>
            </a:r>
          </a:p>
          <a:p>
            <a:r>
              <a:rPr lang="en-IN" dirty="0">
                <a:solidFill>
                  <a:schemeClr val="tx1"/>
                </a:solidFill>
              </a:rPr>
              <a:t>	Better accuracy</a:t>
            </a:r>
          </a:p>
          <a:p>
            <a:r>
              <a:rPr lang="en-IN" dirty="0">
                <a:solidFill>
                  <a:schemeClr val="tx1"/>
                </a:solidFill>
              </a:rPr>
              <a:t>	Eliminates the potential threats of human injuries in the 	warehouse</a:t>
            </a:r>
          </a:p>
          <a:p>
            <a:r>
              <a:rPr lang="en-IN" dirty="0">
                <a:solidFill>
                  <a:schemeClr val="tx1"/>
                </a:solidFill>
              </a:rPr>
              <a:t>	Fast stocking and retrieval</a:t>
            </a:r>
          </a:p>
          <a:p>
            <a:r>
              <a:rPr lang="en-IN" dirty="0">
                <a:solidFill>
                  <a:schemeClr val="tx1"/>
                </a:solidFill>
              </a:rPr>
              <a:t>	Results in low labour cost</a:t>
            </a:r>
          </a:p>
          <a:p>
            <a:r>
              <a:rPr lang="en-IN" dirty="0">
                <a:solidFill>
                  <a:schemeClr val="tx1"/>
                </a:solidFill>
              </a:rPr>
              <a:t>	A few chances of stock damage</a:t>
            </a:r>
          </a:p>
        </p:txBody>
      </p:sp>
      <p:pic>
        <p:nvPicPr>
          <p:cNvPr id="2" name="Picture 1"/>
          <p:cNvPicPr>
            <a:picLocks noChangeAspect="1"/>
          </p:cNvPicPr>
          <p:nvPr/>
        </p:nvPicPr>
        <p:blipFill>
          <a:blip r:embed="rId3"/>
          <a:stretch>
            <a:fillRect/>
          </a:stretch>
        </p:blipFill>
        <p:spPr>
          <a:xfrm>
            <a:off x="5578867" y="1117849"/>
            <a:ext cx="3565133" cy="2231526"/>
          </a:xfrm>
          <a:prstGeom prst="rect">
            <a:avLst/>
          </a:prstGeom>
        </p:spPr>
      </p:pic>
    </p:spTree>
    <p:extLst>
      <p:ext uri="{BB962C8B-B14F-4D97-AF65-F5344CB8AC3E}">
        <p14:creationId xmlns:p14="http://schemas.microsoft.com/office/powerpoint/2010/main" val="2213975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CA" dirty="0"/>
              <a:t>Main Related Players, Companies, Projects.</a:t>
            </a:r>
            <a:endParaRPr lang="en-IN" dirty="0"/>
          </a:p>
        </p:txBody>
      </p:sp>
      <p:sp>
        <p:nvSpPr>
          <p:cNvPr id="5" name="TextBox 4"/>
          <p:cNvSpPr txBox="1"/>
          <p:nvPr/>
        </p:nvSpPr>
        <p:spPr>
          <a:xfrm>
            <a:off x="0" y="549768"/>
            <a:ext cx="5578867" cy="307777"/>
          </a:xfrm>
          <a:prstGeom prst="rect">
            <a:avLst/>
          </a:prstGeom>
          <a:noFill/>
        </p:spPr>
        <p:txBody>
          <a:bodyPr wrap="square" rtlCol="0">
            <a:spAutoFit/>
          </a:bodyPr>
          <a:lstStyle/>
          <a:p>
            <a:pPr marL="285750" indent="-285750">
              <a:buFont typeface="Arial" panose="020B0604020202020204" pitchFamily="34" charset="0"/>
              <a:buChar char="•"/>
            </a:pPr>
            <a:endParaRPr lang="en-IN" dirty="0">
              <a:solidFill>
                <a:schemeClr val="tx1"/>
              </a:solidFill>
            </a:endParaRPr>
          </a:p>
        </p:txBody>
      </p:sp>
      <p:pic>
        <p:nvPicPr>
          <p:cNvPr id="3" name="Picture 2"/>
          <p:cNvPicPr>
            <a:picLocks noChangeAspect="1"/>
          </p:cNvPicPr>
          <p:nvPr/>
        </p:nvPicPr>
        <p:blipFill>
          <a:blip r:embed="rId3"/>
          <a:stretch>
            <a:fillRect/>
          </a:stretch>
        </p:blipFill>
        <p:spPr>
          <a:xfrm>
            <a:off x="1363840" y="703656"/>
            <a:ext cx="6334125" cy="4314825"/>
          </a:xfrm>
          <a:prstGeom prst="rect">
            <a:avLst/>
          </a:prstGeom>
        </p:spPr>
      </p:pic>
    </p:spTree>
    <p:extLst>
      <p:ext uri="{BB962C8B-B14F-4D97-AF65-F5344CB8AC3E}">
        <p14:creationId xmlns:p14="http://schemas.microsoft.com/office/powerpoint/2010/main" val="3323438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CA" dirty="0"/>
              <a:t>Main Related Players, Companies, Projects.</a:t>
            </a:r>
            <a:endParaRPr lang="en-IN" dirty="0"/>
          </a:p>
        </p:txBody>
      </p:sp>
      <p:pic>
        <p:nvPicPr>
          <p:cNvPr id="2" name="Picture 1"/>
          <p:cNvPicPr>
            <a:picLocks noChangeAspect="1"/>
          </p:cNvPicPr>
          <p:nvPr/>
        </p:nvPicPr>
        <p:blipFill>
          <a:blip r:embed="rId3"/>
          <a:stretch>
            <a:fillRect/>
          </a:stretch>
        </p:blipFill>
        <p:spPr>
          <a:xfrm>
            <a:off x="1743075" y="1171942"/>
            <a:ext cx="5657850" cy="3739098"/>
          </a:xfrm>
          <a:prstGeom prst="rect">
            <a:avLst/>
          </a:prstGeom>
        </p:spPr>
      </p:pic>
      <p:sp>
        <p:nvSpPr>
          <p:cNvPr id="4" name="TextBox 3"/>
          <p:cNvSpPr txBox="1"/>
          <p:nvPr/>
        </p:nvSpPr>
        <p:spPr>
          <a:xfrm>
            <a:off x="0" y="606173"/>
            <a:ext cx="8938517" cy="307777"/>
          </a:xfrm>
          <a:prstGeom prst="rect">
            <a:avLst/>
          </a:prstGeom>
          <a:noFill/>
        </p:spPr>
        <p:txBody>
          <a:bodyPr wrap="square" rtlCol="0">
            <a:spAutoFit/>
          </a:bodyPr>
          <a:lstStyle/>
          <a:p>
            <a:r>
              <a:rPr lang="en-IN" dirty="0">
                <a:solidFill>
                  <a:schemeClr val="tx1"/>
                </a:solidFill>
              </a:rPr>
              <a:t>Many companies are taking a Lean </a:t>
            </a:r>
            <a:r>
              <a:rPr lang="en-IN" dirty="0" err="1">
                <a:solidFill>
                  <a:schemeClr val="tx1"/>
                </a:solidFill>
              </a:rPr>
              <a:t>Startup</a:t>
            </a:r>
            <a:r>
              <a:rPr lang="en-IN" dirty="0">
                <a:solidFill>
                  <a:schemeClr val="tx1"/>
                </a:solidFill>
              </a:rPr>
              <a:t> approach and rapidly deploying projects to test and learn.</a:t>
            </a:r>
          </a:p>
        </p:txBody>
      </p:sp>
    </p:spTree>
    <p:extLst>
      <p:ext uri="{BB962C8B-B14F-4D97-AF65-F5344CB8AC3E}">
        <p14:creationId xmlns:p14="http://schemas.microsoft.com/office/powerpoint/2010/main" val="64464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r>
              <a:rPr lang="en-CA" dirty="0"/>
              <a:t>Main Related Players, Companies, Projects.</a:t>
            </a:r>
            <a:endParaRPr lang="en-IN" dirty="0"/>
          </a:p>
        </p:txBody>
      </p:sp>
      <p:sp>
        <p:nvSpPr>
          <p:cNvPr id="5" name="TextBox 4"/>
          <p:cNvSpPr txBox="1"/>
          <p:nvPr/>
        </p:nvSpPr>
        <p:spPr>
          <a:xfrm>
            <a:off x="205483" y="678095"/>
            <a:ext cx="8846049" cy="954107"/>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Many companies that have failed to adapt to customer and technology trends are shutting down operations.</a:t>
            </a:r>
          </a:p>
          <a:p>
            <a:pPr marL="285750" indent="-285750">
              <a:buFont typeface="Arial" panose="020B0604020202020204" pitchFamily="34" charset="0"/>
              <a:buChar char="•"/>
            </a:pPr>
            <a:r>
              <a:rPr lang="en-IN" dirty="0">
                <a:solidFill>
                  <a:schemeClr val="tx1"/>
                </a:solidFill>
              </a:rPr>
              <a:t>Many companies are taking a Lean Start-ups approach and rapidly deploying projects to test and learn.</a:t>
            </a:r>
          </a:p>
          <a:p>
            <a:pPr marL="285750" indent="-285750">
              <a:buFont typeface="Arial" panose="020B0604020202020204" pitchFamily="34" charset="0"/>
              <a:buChar char="•"/>
            </a:pPr>
            <a:r>
              <a:rPr lang="en-IN" dirty="0">
                <a:solidFill>
                  <a:schemeClr val="tx1"/>
                </a:solidFill>
              </a:rPr>
              <a:t>Below are the data provided by different firms using AI.</a:t>
            </a:r>
          </a:p>
        </p:txBody>
      </p:sp>
      <p:pic>
        <p:nvPicPr>
          <p:cNvPr id="3" name="Picture 2"/>
          <p:cNvPicPr>
            <a:picLocks noChangeAspect="1"/>
          </p:cNvPicPr>
          <p:nvPr/>
        </p:nvPicPr>
        <p:blipFill>
          <a:blip r:embed="rId3"/>
          <a:stretch>
            <a:fillRect/>
          </a:stretch>
        </p:blipFill>
        <p:spPr>
          <a:xfrm>
            <a:off x="1795462" y="1845377"/>
            <a:ext cx="5553075" cy="2952750"/>
          </a:xfrm>
          <a:prstGeom prst="rect">
            <a:avLst/>
          </a:prstGeom>
        </p:spPr>
      </p:pic>
    </p:spTree>
    <p:extLst>
      <p:ext uri="{BB962C8B-B14F-4D97-AF65-F5344CB8AC3E}">
        <p14:creationId xmlns:p14="http://schemas.microsoft.com/office/powerpoint/2010/main" val="2586935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9E5FDF-A790-4B1B-8630-49E6B7E06BD7}"/>
              </a:ext>
            </a:extLst>
          </p:cNvPr>
          <p:cNvSpPr>
            <a:spLocks noGrp="1"/>
          </p:cNvSpPr>
          <p:nvPr>
            <p:ph type="body" idx="1"/>
          </p:nvPr>
        </p:nvSpPr>
        <p:spPr>
          <a:xfrm>
            <a:off x="940050" y="848244"/>
            <a:ext cx="7263900" cy="3762505"/>
          </a:xfrm>
        </p:spPr>
        <p:txBody>
          <a:bodyPr/>
          <a:lstStyle/>
          <a:p>
            <a:r>
              <a:rPr lang="en-IN" sz="1600" dirty="0">
                <a:solidFill>
                  <a:schemeClr val="tx1"/>
                </a:solidFill>
              </a:rPr>
              <a:t>AI in Cybersecurity is playing an important role in analysing data from large number of cyber incidents and using the data to detect potential threats.</a:t>
            </a:r>
          </a:p>
          <a:p>
            <a:r>
              <a:rPr lang="en-US" sz="1600" dirty="0">
                <a:solidFill>
                  <a:schemeClr val="tx1"/>
                </a:solidFill>
              </a:rPr>
              <a:t>By recognizing the attackers’ pattern, infiltrating methods can be discovered, and it becomes easy to distinguish when and how any vulnerability would make its way to the network </a:t>
            </a:r>
            <a:endParaRPr lang="en-IN" sz="1600" dirty="0">
              <a:solidFill>
                <a:schemeClr val="tx1"/>
              </a:solidFill>
            </a:endParaRPr>
          </a:p>
          <a:p>
            <a:r>
              <a:rPr lang="en-IN" sz="1600" dirty="0">
                <a:solidFill>
                  <a:schemeClr val="tx1"/>
                </a:solidFill>
              </a:rPr>
              <a:t>Many organizations are still using traditional way of entering the login ID and password for authentication purpose. There are high risk as mostly people use their same password for social media and organizational account which leads to high risk.</a:t>
            </a:r>
            <a:r>
              <a:rPr lang="en-US" sz="1600" dirty="0">
                <a:solidFill>
                  <a:schemeClr val="tx1"/>
                </a:solidFill>
              </a:rPr>
              <a:t> However, with modern biometric authentication methods such as face recognition and iris recognition, login authentication has become highly secure and comfortable. The use of AI in biometrics has ensured that cybercriminals cannot hack them.</a:t>
            </a:r>
          </a:p>
          <a:p>
            <a:r>
              <a:rPr lang="en-US" sz="1600" dirty="0">
                <a:solidFill>
                  <a:schemeClr val="tx1"/>
                </a:solidFill>
              </a:rPr>
              <a:t>With cyber threats becoming intimidating use of AI in cybersecurity is the need of the hour. However, we need to develop a system which is simple and easy to use to avoid complexity.</a:t>
            </a:r>
            <a:endParaRPr lang="en-IN" sz="1600" dirty="0">
              <a:solidFill>
                <a:schemeClr val="tx1"/>
              </a:solidFill>
            </a:endParaRPr>
          </a:p>
          <a:p>
            <a:endParaRPr lang="en-IN" sz="1600" dirty="0">
              <a:solidFill>
                <a:schemeClr val="tx1"/>
              </a:solidFill>
            </a:endParaRPr>
          </a:p>
        </p:txBody>
      </p:sp>
      <p:sp>
        <p:nvSpPr>
          <p:cNvPr id="3" name="Title 2">
            <a:extLst>
              <a:ext uri="{FF2B5EF4-FFF2-40B4-BE49-F238E27FC236}">
                <a16:creationId xmlns:a16="http://schemas.microsoft.com/office/drawing/2014/main" id="{DEC83136-88FF-49FB-92EA-3FC7FC121CC7}"/>
              </a:ext>
            </a:extLst>
          </p:cNvPr>
          <p:cNvSpPr>
            <a:spLocks noGrp="1"/>
          </p:cNvSpPr>
          <p:nvPr>
            <p:ph type="title"/>
          </p:nvPr>
        </p:nvSpPr>
        <p:spPr>
          <a:xfrm>
            <a:off x="1670539" y="185421"/>
            <a:ext cx="5632800" cy="429900"/>
          </a:xfrm>
        </p:spPr>
        <p:txBody>
          <a:bodyPr/>
          <a:lstStyle/>
          <a:p>
            <a:r>
              <a:rPr lang="en-IN" dirty="0"/>
              <a:t>AI for Cyber Security Insights</a:t>
            </a:r>
          </a:p>
        </p:txBody>
      </p:sp>
    </p:spTree>
    <p:extLst>
      <p:ext uri="{BB962C8B-B14F-4D97-AF65-F5344CB8AC3E}">
        <p14:creationId xmlns:p14="http://schemas.microsoft.com/office/powerpoint/2010/main" val="2568727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9E5FDF-A790-4B1B-8630-49E6B7E06BD7}"/>
              </a:ext>
            </a:extLst>
          </p:cNvPr>
          <p:cNvSpPr>
            <a:spLocks noGrp="1"/>
          </p:cNvSpPr>
          <p:nvPr>
            <p:ph type="body" idx="1"/>
          </p:nvPr>
        </p:nvSpPr>
        <p:spPr>
          <a:xfrm>
            <a:off x="940025" y="841156"/>
            <a:ext cx="7263900" cy="3588600"/>
          </a:xfrm>
        </p:spPr>
        <p:txBody>
          <a:bodyPr/>
          <a:lstStyle/>
          <a:p>
            <a:r>
              <a:rPr lang="en-US" sz="1600" dirty="0">
                <a:solidFill>
                  <a:schemeClr val="tx1"/>
                </a:solidFill>
              </a:rPr>
              <a:t>Artificial Intelligence (AI) is changing the overall agriculture Department. It is ranging from processing algorithms, drones, robots and intelligent monitoring systems to on-farm sensors with the applications. This could have a positive impact on the agricultural economy and environmental sustainability. AI in Agriculture is  helping to improve the overall harvest quality and accuracy – known as precision agriculture. </a:t>
            </a:r>
          </a:p>
          <a:p>
            <a:r>
              <a:rPr lang="en-US" sz="1600" dirty="0">
                <a:solidFill>
                  <a:schemeClr val="tx1"/>
                </a:solidFill>
              </a:rPr>
              <a:t>AI technology has helped in detecting disease in plants, pests and poor nutrition of farms. </a:t>
            </a:r>
          </a:p>
          <a:p>
            <a:r>
              <a:rPr lang="en-US" sz="1600" dirty="0">
                <a:solidFill>
                  <a:schemeClr val="tx1"/>
                </a:solidFill>
              </a:rPr>
              <a:t>As per the researchers, prediction it is predicted that digital farming and connected farm services will impact 70 million Indian farmers.</a:t>
            </a:r>
          </a:p>
          <a:p>
            <a:r>
              <a:rPr lang="en-US" sz="1600" dirty="0">
                <a:solidFill>
                  <a:schemeClr val="tx1"/>
                </a:solidFill>
              </a:rPr>
              <a:t>Although in the future of farming, the AI will defiantly change the daily operations of the traditional family farm is yet to be seen. However, with new Agri-tech companies, who are producing increasingly accessible technologies; the ‘Digital Farming’ seems much closer than we think.</a:t>
            </a:r>
            <a:endParaRPr lang="en-IN" sz="1600" dirty="0">
              <a:solidFill>
                <a:schemeClr val="tx1"/>
              </a:solidFill>
            </a:endParaRPr>
          </a:p>
          <a:p>
            <a:endParaRPr lang="en-IN" dirty="0"/>
          </a:p>
        </p:txBody>
      </p:sp>
      <p:sp>
        <p:nvSpPr>
          <p:cNvPr id="3" name="Title 2">
            <a:extLst>
              <a:ext uri="{FF2B5EF4-FFF2-40B4-BE49-F238E27FC236}">
                <a16:creationId xmlns:a16="http://schemas.microsoft.com/office/drawing/2014/main" id="{DEC83136-88FF-49FB-92EA-3FC7FC121CC7}"/>
              </a:ext>
            </a:extLst>
          </p:cNvPr>
          <p:cNvSpPr>
            <a:spLocks noGrp="1"/>
          </p:cNvSpPr>
          <p:nvPr>
            <p:ph type="title"/>
          </p:nvPr>
        </p:nvSpPr>
        <p:spPr>
          <a:xfrm>
            <a:off x="1755575" y="144375"/>
            <a:ext cx="5632800" cy="429900"/>
          </a:xfrm>
        </p:spPr>
        <p:txBody>
          <a:bodyPr/>
          <a:lstStyle/>
          <a:p>
            <a:r>
              <a:rPr lang="en-IN" dirty="0"/>
              <a:t>AI for Agriculture Insights</a:t>
            </a:r>
          </a:p>
        </p:txBody>
      </p:sp>
    </p:spTree>
    <p:extLst>
      <p:ext uri="{BB962C8B-B14F-4D97-AF65-F5344CB8AC3E}">
        <p14:creationId xmlns:p14="http://schemas.microsoft.com/office/powerpoint/2010/main" val="3503955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9E5FDF-A790-4B1B-8630-49E6B7E06BD7}"/>
              </a:ext>
            </a:extLst>
          </p:cNvPr>
          <p:cNvSpPr>
            <a:spLocks noGrp="1"/>
          </p:cNvSpPr>
          <p:nvPr>
            <p:ph type="body" idx="1"/>
          </p:nvPr>
        </p:nvSpPr>
        <p:spPr>
          <a:xfrm>
            <a:off x="940025" y="982923"/>
            <a:ext cx="7263900" cy="3588600"/>
          </a:xfrm>
        </p:spPr>
        <p:txBody>
          <a:bodyPr/>
          <a:lstStyle/>
          <a:p>
            <a:r>
              <a:rPr lang="en-US" sz="1600" dirty="0">
                <a:solidFill>
                  <a:schemeClr val="tx1"/>
                </a:solidFill>
              </a:rPr>
              <a:t>AI </a:t>
            </a:r>
            <a:r>
              <a:rPr lang="en-IN" sz="1600" dirty="0">
                <a:solidFill>
                  <a:schemeClr val="tx1"/>
                </a:solidFill>
              </a:rPr>
              <a:t>is helping customers in E-commerce  by the knowledge of their previous purchase, searched products.</a:t>
            </a:r>
          </a:p>
          <a:p>
            <a:r>
              <a:rPr lang="en-US" sz="1600" dirty="0">
                <a:solidFill>
                  <a:schemeClr val="tx1"/>
                </a:solidFill>
              </a:rPr>
              <a:t>AI is being utilized by online retailers for providing chatbot services, analyzing customer comments, and for providing personalized services to online shoppers.</a:t>
            </a:r>
          </a:p>
          <a:p>
            <a:r>
              <a:rPr lang="en-US" sz="1600" dirty="0">
                <a:solidFill>
                  <a:schemeClr val="tx1"/>
                </a:solidFill>
              </a:rPr>
              <a:t>Emotional AI, sentiment analysis helps a business understand the social sentiment of their brand, product or service by mining text that identifies and pulls subjective information from the source material. E-commerce companies like Amazon are already using Product recommendation feature and possesses a massive database of consumer purchase behavior to power its predictions. </a:t>
            </a:r>
          </a:p>
          <a:p>
            <a:r>
              <a:rPr lang="en-US" sz="1600" dirty="0">
                <a:solidFill>
                  <a:schemeClr val="tx1"/>
                </a:solidFill>
              </a:rPr>
              <a:t>AI inclusion can be hard to get off the bench, but  in the future ecommerce economy it is critical to survive where we can define winners with the way they do with data, and how they scale their human capital.</a:t>
            </a:r>
            <a:endParaRPr lang="en-IN" sz="1600" dirty="0">
              <a:solidFill>
                <a:schemeClr val="tx1"/>
              </a:solidFill>
            </a:endParaRPr>
          </a:p>
          <a:p>
            <a:endParaRPr lang="en-IN" dirty="0"/>
          </a:p>
        </p:txBody>
      </p:sp>
      <p:sp>
        <p:nvSpPr>
          <p:cNvPr id="3" name="Title 2">
            <a:extLst>
              <a:ext uri="{FF2B5EF4-FFF2-40B4-BE49-F238E27FC236}">
                <a16:creationId xmlns:a16="http://schemas.microsoft.com/office/drawing/2014/main" id="{DEC83136-88FF-49FB-92EA-3FC7FC121CC7}"/>
              </a:ext>
            </a:extLst>
          </p:cNvPr>
          <p:cNvSpPr>
            <a:spLocks noGrp="1"/>
          </p:cNvSpPr>
          <p:nvPr>
            <p:ph type="title"/>
          </p:nvPr>
        </p:nvSpPr>
        <p:spPr>
          <a:xfrm>
            <a:off x="1755575" y="251219"/>
            <a:ext cx="5632800" cy="429900"/>
          </a:xfrm>
        </p:spPr>
        <p:txBody>
          <a:bodyPr/>
          <a:lstStyle/>
          <a:p>
            <a:r>
              <a:rPr lang="en-IN" dirty="0"/>
              <a:t>AI for E-Commerce Insights</a:t>
            </a:r>
          </a:p>
        </p:txBody>
      </p:sp>
    </p:spTree>
    <p:extLst>
      <p:ext uri="{BB962C8B-B14F-4D97-AF65-F5344CB8AC3E}">
        <p14:creationId xmlns:p14="http://schemas.microsoft.com/office/powerpoint/2010/main" val="1335810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3FB49A-2F20-4EF3-ACE5-CB444DE0C946}"/>
              </a:ext>
            </a:extLst>
          </p:cNvPr>
          <p:cNvSpPr>
            <a:spLocks noGrp="1"/>
          </p:cNvSpPr>
          <p:nvPr>
            <p:ph type="body" idx="1"/>
          </p:nvPr>
        </p:nvSpPr>
        <p:spPr>
          <a:xfrm>
            <a:off x="195209" y="681640"/>
            <a:ext cx="8753581" cy="4048614"/>
          </a:xfrm>
        </p:spPr>
        <p:txBody>
          <a:bodyPr/>
          <a:lstStyle/>
          <a:p>
            <a:pPr marL="311150" indent="-171450">
              <a:buFont typeface="Arial" panose="020B0604020202020204" pitchFamily="34" charset="0"/>
              <a:buChar char="•"/>
            </a:pPr>
            <a:r>
              <a:rPr lang="en-IN" sz="1400" dirty="0">
                <a:hlinkClick r:id="rId2"/>
              </a:rPr>
              <a:t>https://www.emizentech.com/blog/artificial-intelligence-impact-ecommerce-industry.html</a:t>
            </a:r>
            <a:endParaRPr lang="en-IN" sz="1400" dirty="0"/>
          </a:p>
          <a:p>
            <a:pPr marL="311150" indent="-171450">
              <a:buFont typeface="Arial" panose="020B0604020202020204" pitchFamily="34" charset="0"/>
              <a:buChar char="•"/>
            </a:pPr>
            <a:r>
              <a:rPr lang="en-IN" sz="1400" dirty="0">
                <a:hlinkClick r:id="rId3"/>
              </a:rPr>
              <a:t>https://towardsdatascience.com/top-12-ways-ai-is-revolutionizing-the-online-shopping-ecommerce-trends-9c3e98ef519c</a:t>
            </a:r>
            <a:endParaRPr lang="en-IN" sz="1400" dirty="0"/>
          </a:p>
          <a:p>
            <a:pPr marL="311150" indent="-171450">
              <a:buFont typeface="Arial" panose="020B0604020202020204" pitchFamily="34" charset="0"/>
              <a:buChar char="•"/>
            </a:pPr>
            <a:r>
              <a:rPr lang="en-IN" sz="1400" dirty="0">
                <a:hlinkClick r:id="rId4"/>
              </a:rPr>
              <a:t>https://www.newgenapps.com/blog/how-artificial-intelligence-is-affecting-the-ecommerce-industry/</a:t>
            </a:r>
            <a:endParaRPr lang="en-IN" sz="1400" dirty="0"/>
          </a:p>
          <a:p>
            <a:pPr marL="311150" indent="-171450">
              <a:buFont typeface="Arial" panose="020B0604020202020204" pitchFamily="34" charset="0"/>
              <a:buChar char="•"/>
            </a:pPr>
            <a:r>
              <a:rPr lang="en-IN" sz="1400" dirty="0">
                <a:hlinkClick r:id="rId5"/>
              </a:rPr>
              <a:t>https://www.bigcommerce.com/blog/ecommerce-ai/</a:t>
            </a:r>
            <a:endParaRPr lang="en-IN" sz="1400" dirty="0"/>
          </a:p>
          <a:p>
            <a:pPr marL="311150" indent="-171450">
              <a:buFont typeface="Arial" panose="020B0604020202020204" pitchFamily="34" charset="0"/>
              <a:buChar char="•"/>
            </a:pPr>
            <a:r>
              <a:rPr lang="en-IN" sz="1400" dirty="0">
                <a:hlinkClick r:id="rId6"/>
              </a:rPr>
              <a:t>https://yourstory.com/mystory/artificial-intelligence-ecommerce-start-using</a:t>
            </a:r>
            <a:endParaRPr lang="en-IN" sz="1400" dirty="0"/>
          </a:p>
          <a:p>
            <a:pPr marL="311150" indent="-171450">
              <a:buFont typeface="Arial" panose="020B0604020202020204" pitchFamily="34" charset="0"/>
              <a:buChar char="•"/>
            </a:pPr>
            <a:r>
              <a:rPr lang="en-IN" sz="1400" dirty="0">
                <a:hlinkClick r:id="rId7"/>
              </a:rPr>
              <a:t>https://www.linnworks.com/blog/artificial-intelligence-in-ecommerce</a:t>
            </a:r>
            <a:endParaRPr lang="en-IN" sz="1400" dirty="0"/>
          </a:p>
          <a:p>
            <a:pPr marL="311150" indent="-171450">
              <a:buFont typeface="Arial" panose="020B0604020202020204" pitchFamily="34" charset="0"/>
              <a:buChar char="•"/>
            </a:pPr>
            <a:r>
              <a:rPr lang="en-IN" sz="1400" dirty="0"/>
              <a:t>https://medium.com/@Countants/how-artificial-intelligence-is-transforming-the-e-commerce-industry-countants-scalable-custom-73ae06836d35#:~:text=With%20the%20use%20of%20big,products%2C%20and%20online%20browsing%20habits.&amp;text=Improved%20customer%20retention%20and%20sales,a%20personalized%20business%20email%20campaign</a:t>
            </a:r>
          </a:p>
          <a:p>
            <a:pPr marL="311150" indent="-171450">
              <a:buFont typeface="Arial" panose="020B0604020202020204" pitchFamily="34" charset="0"/>
              <a:buChar char="•"/>
            </a:pPr>
            <a:r>
              <a:rPr lang="en-IN" sz="1400" dirty="0">
                <a:hlinkClick r:id="rId8"/>
              </a:rPr>
              <a:t>https://onlinesales.ai/blog/artificial-intelligence-in-ecommerce/</a:t>
            </a:r>
            <a:endParaRPr lang="en-IN" sz="1400" dirty="0"/>
          </a:p>
          <a:p>
            <a:pPr marL="311150" indent="-171450">
              <a:buFont typeface="Arial" panose="020B0604020202020204" pitchFamily="34" charset="0"/>
              <a:buChar char="•"/>
            </a:pPr>
            <a:r>
              <a:rPr lang="en-IN" sz="1400" dirty="0">
                <a:hlinkClick r:id="rId9"/>
              </a:rPr>
              <a:t>https://www.balbix.com/insights/artificial-intelligence-in-cybersecurity/</a:t>
            </a:r>
            <a:endParaRPr lang="en-IN" sz="1400" dirty="0"/>
          </a:p>
          <a:p>
            <a:pPr marL="311150" indent="-171450">
              <a:buFont typeface="Arial" panose="020B0604020202020204" pitchFamily="34" charset="0"/>
              <a:buChar char="•"/>
            </a:pPr>
            <a:r>
              <a:rPr lang="en-IN" sz="1400" dirty="0">
                <a:hlinkClick r:id="rId10"/>
              </a:rPr>
              <a:t>https://www.computer.org/publications/tech-news/trends/the-impact-of-ai-on-cybersecurity</a:t>
            </a:r>
            <a:endParaRPr lang="en-IN" sz="1400" dirty="0"/>
          </a:p>
          <a:p>
            <a:pPr marL="311150" indent="-171450">
              <a:buFont typeface="Arial" panose="020B0604020202020204" pitchFamily="34" charset="0"/>
              <a:buChar char="•"/>
            </a:pPr>
            <a:r>
              <a:rPr lang="en-IN" sz="1400" dirty="0">
                <a:hlinkClick r:id="rId11"/>
              </a:rPr>
              <a:t>https://blog.eccouncil.org/the-role-of-ai-in-cybersecurity/</a:t>
            </a:r>
            <a:endParaRPr lang="en-IN" sz="1400" dirty="0"/>
          </a:p>
          <a:p>
            <a:pPr marL="311150" indent="-171450">
              <a:buFont typeface="Arial" panose="020B0604020202020204" pitchFamily="34" charset="0"/>
              <a:buChar char="•"/>
            </a:pPr>
            <a:r>
              <a:rPr lang="en-IN" sz="1400" dirty="0">
                <a:hlinkClick r:id="rId12"/>
              </a:rPr>
              <a:t>https://www.thesslstore.com/blog/artificial-intelligence-in-cyber-security-the-savior-or-enemy-of-your-business/</a:t>
            </a:r>
            <a:endParaRPr lang="en-IN" sz="1400" dirty="0"/>
          </a:p>
          <a:p>
            <a:pPr marL="311150" indent="-171450">
              <a:buFont typeface="Arial" panose="020B0604020202020204" pitchFamily="34" charset="0"/>
              <a:buChar char="•"/>
            </a:pPr>
            <a:r>
              <a:rPr lang="en-IN" sz="1400" dirty="0">
                <a:hlinkClick r:id="rId13"/>
              </a:rPr>
              <a:t>https://ciostory.com/cxo-perspective/use-of-ai-in-cyber-security/</a:t>
            </a:r>
            <a:endParaRPr lang="en-IN" sz="1400" dirty="0"/>
          </a:p>
          <a:p>
            <a:pPr marL="311150" indent="-171450">
              <a:buFont typeface="Arial" panose="020B0604020202020204" pitchFamily="34" charset="0"/>
              <a:buChar char="•"/>
            </a:pPr>
            <a:r>
              <a:rPr lang="en-IN" sz="1400" dirty="0"/>
              <a:t>https://www.analyticsinsight.net/impact-of-artificial-intelligence-in-cyber-security/</a:t>
            </a:r>
          </a:p>
          <a:p>
            <a:pPr marL="311150" indent="-171450">
              <a:buFont typeface="Arial" panose="020B0604020202020204" pitchFamily="34" charset="0"/>
              <a:buChar char="•"/>
            </a:pPr>
            <a:endParaRPr lang="en-IN" sz="1400" dirty="0"/>
          </a:p>
          <a:p>
            <a:endParaRPr lang="en-IN" sz="1400" dirty="0"/>
          </a:p>
        </p:txBody>
      </p:sp>
      <p:sp>
        <p:nvSpPr>
          <p:cNvPr id="3" name="Title 2">
            <a:extLst>
              <a:ext uri="{FF2B5EF4-FFF2-40B4-BE49-F238E27FC236}">
                <a16:creationId xmlns:a16="http://schemas.microsoft.com/office/drawing/2014/main" id="{6871C8B0-4856-4F06-A145-D5FC2BC76F00}"/>
              </a:ext>
            </a:extLst>
          </p:cNvPr>
          <p:cNvSpPr>
            <a:spLocks noGrp="1"/>
          </p:cNvSpPr>
          <p:nvPr>
            <p:ph type="title"/>
          </p:nvPr>
        </p:nvSpPr>
        <p:spPr>
          <a:xfrm>
            <a:off x="531823" y="129711"/>
            <a:ext cx="5430000" cy="429900"/>
          </a:xfrm>
        </p:spPr>
        <p:txBody>
          <a:bodyPr/>
          <a:lstStyle/>
          <a:p>
            <a:r>
              <a:rPr lang="en-IN" dirty="0"/>
              <a:t>References and Image Citations:</a:t>
            </a:r>
          </a:p>
        </p:txBody>
      </p:sp>
    </p:spTree>
    <p:extLst>
      <p:ext uri="{BB962C8B-B14F-4D97-AF65-F5344CB8AC3E}">
        <p14:creationId xmlns:p14="http://schemas.microsoft.com/office/powerpoint/2010/main" val="2314192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3FB49A-2F20-4EF3-ACE5-CB444DE0C946}"/>
              </a:ext>
            </a:extLst>
          </p:cNvPr>
          <p:cNvSpPr>
            <a:spLocks noGrp="1"/>
          </p:cNvSpPr>
          <p:nvPr>
            <p:ph type="body" idx="1"/>
          </p:nvPr>
        </p:nvSpPr>
        <p:spPr>
          <a:xfrm>
            <a:off x="195209" y="681640"/>
            <a:ext cx="8753581" cy="4048614"/>
          </a:xfrm>
        </p:spPr>
        <p:txBody>
          <a:bodyPr/>
          <a:lstStyle/>
          <a:p>
            <a:pPr marL="311150" indent="-171450">
              <a:buFont typeface="Arial" panose="020B0604020202020204" pitchFamily="34" charset="0"/>
              <a:buChar char="•"/>
            </a:pPr>
            <a:r>
              <a:rPr lang="en-IN" sz="1400" dirty="0">
                <a:hlinkClick r:id="rId2"/>
              </a:rPr>
              <a:t>https://www.analyticsinsight.net/impact-of-artificial-intelligence-in-cyber-security/</a:t>
            </a:r>
            <a:endParaRPr lang="en-IN" sz="1400" dirty="0"/>
          </a:p>
          <a:p>
            <a:pPr marL="311150" indent="-171450">
              <a:buFont typeface="Arial" panose="020B0604020202020204" pitchFamily="34" charset="0"/>
              <a:buChar char="•"/>
            </a:pPr>
            <a:r>
              <a:rPr lang="en-IN" sz="1400" dirty="0">
                <a:hlinkClick r:id="rId3"/>
              </a:rPr>
              <a:t>https://analyticsindiamag.com/top-8-machine-learning-tools-for-cybersecurity/</a:t>
            </a:r>
            <a:endParaRPr lang="en-IN" sz="1400" dirty="0"/>
          </a:p>
          <a:p>
            <a:pPr marL="311150" indent="-171450">
              <a:buFont typeface="Arial" panose="020B0604020202020204" pitchFamily="34" charset="0"/>
              <a:buChar char="•"/>
            </a:pPr>
            <a:r>
              <a:rPr lang="en-IN" sz="1400" dirty="0">
                <a:hlinkClick r:id="rId4"/>
              </a:rPr>
              <a:t>https://builtin.com/artificial-intelligence/artificial-intelligence-cybersecurity</a:t>
            </a:r>
            <a:endParaRPr lang="en-IN" sz="1400" dirty="0"/>
          </a:p>
          <a:p>
            <a:pPr marL="311150" indent="-171450">
              <a:buFont typeface="Arial" panose="020B0604020202020204" pitchFamily="34" charset="0"/>
              <a:buChar char="•"/>
            </a:pPr>
            <a:r>
              <a:rPr lang="en-IN" sz="1400" dirty="0">
                <a:hlinkClick r:id="rId5"/>
              </a:rPr>
              <a:t>https://www.cbinsights.com/research/cybersecurity-artificial-intelligence-startups-market-map/</a:t>
            </a:r>
            <a:endParaRPr lang="en-IN" sz="1400" dirty="0"/>
          </a:p>
          <a:p>
            <a:pPr marL="311150" indent="-171450">
              <a:buFont typeface="Arial" panose="020B0604020202020204" pitchFamily="34" charset="0"/>
              <a:buChar char="•"/>
            </a:pPr>
            <a:r>
              <a:rPr lang="en-IN" sz="1400" dirty="0">
                <a:hlinkClick r:id="rId6"/>
              </a:rPr>
              <a:t>https://cdn.openpr.com/T/5/T519652240_g.jpg</a:t>
            </a:r>
            <a:endParaRPr lang="en-IN" sz="1400" dirty="0"/>
          </a:p>
          <a:p>
            <a:pPr marL="311150" indent="-171450">
              <a:buFont typeface="Arial" panose="020B0604020202020204" pitchFamily="34" charset="0"/>
              <a:buChar char="•"/>
            </a:pPr>
            <a:r>
              <a:rPr lang="en-IN" sz="1400" dirty="0">
                <a:hlinkClick r:id="rId7"/>
              </a:rPr>
              <a:t>https://www.analyticsinsight.net/top-10-ai-and-robotics-companies-transforming-agriculture-sector/</a:t>
            </a:r>
            <a:endParaRPr lang="en-IN" sz="1400" dirty="0"/>
          </a:p>
          <a:p>
            <a:pPr marL="311150" indent="-171450">
              <a:buFont typeface="Arial" panose="020B0604020202020204" pitchFamily="34" charset="0"/>
              <a:buChar char="•"/>
            </a:pPr>
            <a:r>
              <a:rPr lang="en-IN" sz="1400" dirty="0">
                <a:hlinkClick r:id="rId8"/>
              </a:rPr>
              <a:t>https://www.analyticsvidhya.com/blog/2020/11/artificial-intelligence-in-agriculture-using-modern-day-ai-to-solve-traditional-farming-problems/#:~:text=While%20using%20the%20machine%20learning,with%20data%20like%20temperature%2C%20precipitation%2C</a:t>
            </a:r>
            <a:endParaRPr lang="en-IN" sz="1400" dirty="0"/>
          </a:p>
          <a:p>
            <a:pPr marL="311150" indent="-171450">
              <a:buFont typeface="Arial" panose="020B0604020202020204" pitchFamily="34" charset="0"/>
              <a:buChar char="•"/>
            </a:pPr>
            <a:r>
              <a:rPr lang="en-IN" sz="1400" dirty="0">
                <a:hlinkClick r:id="rId9"/>
              </a:rPr>
              <a:t>https://onlinesales.ai/blog/artificial-intelligence-in-ecommerce/</a:t>
            </a:r>
            <a:endParaRPr lang="en-IN" sz="1400" dirty="0"/>
          </a:p>
          <a:p>
            <a:pPr marL="311150" indent="-171450">
              <a:buFont typeface="Arial" panose="020B0604020202020204" pitchFamily="34" charset="0"/>
              <a:buChar char="•"/>
            </a:pPr>
            <a:r>
              <a:rPr lang="en-IN" sz="1400" dirty="0">
                <a:hlinkClick r:id="rId10"/>
              </a:rPr>
              <a:t>https://www.analyticsvidhya.com/blog/2020/11/artificial-intelligence-in-agriculture-using-modern-day-ai-to-solve-traditional-farming-problems/#:~:text=Precision%20Farming%20and%20Predictive%20Analytics,be%20grown%2C%20optimum%20planting%2C%20pest</a:t>
            </a:r>
            <a:endParaRPr lang="en-IN" sz="1400" dirty="0"/>
          </a:p>
          <a:p>
            <a:pPr marL="311150" indent="-171450">
              <a:buFont typeface="Arial" panose="020B0604020202020204" pitchFamily="34" charset="0"/>
              <a:buChar char="•"/>
            </a:pPr>
            <a:r>
              <a:rPr lang="en-IN" sz="1400" dirty="0">
                <a:hlinkClick r:id="rId11"/>
              </a:rPr>
              <a:t>https://www.sciencedirect.com/science/article/pii/S258972172030012X</a:t>
            </a:r>
            <a:endParaRPr lang="en-IN" sz="1400" dirty="0"/>
          </a:p>
          <a:p>
            <a:pPr marL="311150" indent="-171450">
              <a:buFont typeface="Arial" panose="020B0604020202020204" pitchFamily="34" charset="0"/>
              <a:buChar char="•"/>
            </a:pPr>
            <a:r>
              <a:rPr lang="en-IN" sz="1400" dirty="0"/>
              <a:t>https://www.computer.org/publications/tech-news/trends/the-impact-of-ai-on-cybersecurity</a:t>
            </a:r>
          </a:p>
          <a:p>
            <a:pPr marL="311150" indent="-171450">
              <a:buFont typeface="Arial" panose="020B0604020202020204" pitchFamily="34" charset="0"/>
              <a:buChar char="•"/>
            </a:pPr>
            <a:endParaRPr lang="en-IN" sz="1400" dirty="0"/>
          </a:p>
          <a:p>
            <a:pPr marL="139700" indent="0">
              <a:buNone/>
            </a:pPr>
            <a:endParaRPr lang="en-IN" sz="1400" dirty="0"/>
          </a:p>
          <a:p>
            <a:pPr marL="311150" indent="-171450">
              <a:buFont typeface="Arial" panose="020B0604020202020204" pitchFamily="34" charset="0"/>
              <a:buChar char="•"/>
            </a:pPr>
            <a:endParaRPr lang="en-IN" sz="1400" dirty="0"/>
          </a:p>
          <a:p>
            <a:pPr marL="311150" indent="-171450">
              <a:buFont typeface="Arial" panose="020B0604020202020204" pitchFamily="34" charset="0"/>
              <a:buChar char="•"/>
            </a:pPr>
            <a:endParaRPr lang="en-IN" sz="1400" dirty="0"/>
          </a:p>
          <a:p>
            <a:pPr marL="311150" indent="-171450">
              <a:buFont typeface="Arial" panose="020B0604020202020204" pitchFamily="34" charset="0"/>
              <a:buChar char="•"/>
            </a:pPr>
            <a:endParaRPr lang="en-IN" sz="1400" dirty="0"/>
          </a:p>
          <a:p>
            <a:pPr marL="311150" indent="-171450">
              <a:buFont typeface="Arial" panose="020B0604020202020204" pitchFamily="34" charset="0"/>
              <a:buChar char="•"/>
            </a:pPr>
            <a:endParaRPr lang="en-IN" sz="1400" dirty="0"/>
          </a:p>
          <a:p>
            <a:pPr marL="311150" indent="-171450">
              <a:buFont typeface="Arial" panose="020B0604020202020204" pitchFamily="34" charset="0"/>
              <a:buChar char="•"/>
            </a:pPr>
            <a:endParaRPr lang="en-IN" sz="1400" dirty="0"/>
          </a:p>
          <a:p>
            <a:endParaRPr lang="en-IN" sz="1400" dirty="0"/>
          </a:p>
        </p:txBody>
      </p:sp>
      <p:sp>
        <p:nvSpPr>
          <p:cNvPr id="3" name="Title 2">
            <a:extLst>
              <a:ext uri="{FF2B5EF4-FFF2-40B4-BE49-F238E27FC236}">
                <a16:creationId xmlns:a16="http://schemas.microsoft.com/office/drawing/2014/main" id="{6871C8B0-4856-4F06-A145-D5FC2BC76F00}"/>
              </a:ext>
            </a:extLst>
          </p:cNvPr>
          <p:cNvSpPr>
            <a:spLocks noGrp="1"/>
          </p:cNvSpPr>
          <p:nvPr>
            <p:ph type="title"/>
          </p:nvPr>
        </p:nvSpPr>
        <p:spPr>
          <a:xfrm>
            <a:off x="489293" y="129711"/>
            <a:ext cx="5430000" cy="429900"/>
          </a:xfrm>
        </p:spPr>
        <p:txBody>
          <a:bodyPr/>
          <a:lstStyle/>
          <a:p>
            <a:r>
              <a:rPr lang="en-IN" dirty="0"/>
              <a:t>References and Image Citations:</a:t>
            </a:r>
          </a:p>
        </p:txBody>
      </p:sp>
    </p:spTree>
    <p:extLst>
      <p:ext uri="{BB962C8B-B14F-4D97-AF65-F5344CB8AC3E}">
        <p14:creationId xmlns:p14="http://schemas.microsoft.com/office/powerpoint/2010/main" val="1113222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78"/>
          <p:cNvSpPr txBox="1">
            <a:spLocks noGrp="1"/>
          </p:cNvSpPr>
          <p:nvPr>
            <p:ph type="ctrTitle"/>
          </p:nvPr>
        </p:nvSpPr>
        <p:spPr>
          <a:xfrm>
            <a:off x="5100175" y="645255"/>
            <a:ext cx="2952000" cy="7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b="1">
              <a:solidFill>
                <a:srgbClr val="FFFFFF"/>
              </a:solidFill>
              <a:latin typeface="Titillium Web"/>
              <a:ea typeface="Titillium Web"/>
              <a:cs typeface="Titillium Web"/>
              <a:sym typeface="Titillium Web"/>
            </a:endParaRPr>
          </a:p>
        </p:txBody>
      </p:sp>
      <p:grpSp>
        <p:nvGrpSpPr>
          <p:cNvPr id="1449" name="Google Shape;1449;p78"/>
          <p:cNvGrpSpPr/>
          <p:nvPr/>
        </p:nvGrpSpPr>
        <p:grpSpPr>
          <a:xfrm>
            <a:off x="589183" y="809680"/>
            <a:ext cx="3925731" cy="4331640"/>
            <a:chOff x="1082262" y="238250"/>
            <a:chExt cx="5523752" cy="6106062"/>
          </a:xfrm>
        </p:grpSpPr>
        <p:sp>
          <p:nvSpPr>
            <p:cNvPr id="1450" name="Google Shape;1450;p78"/>
            <p:cNvSpPr/>
            <p:nvPr/>
          </p:nvSpPr>
          <p:spPr>
            <a:xfrm>
              <a:off x="3794500" y="657275"/>
              <a:ext cx="168975" cy="190900"/>
            </a:xfrm>
            <a:custGeom>
              <a:avLst/>
              <a:gdLst/>
              <a:ahLst/>
              <a:cxnLst/>
              <a:rect l="l" t="t" r="r" b="b"/>
              <a:pathLst>
                <a:path w="6759" h="7636" extrusionOk="0">
                  <a:moveTo>
                    <a:pt x="6346" y="0"/>
                  </a:moveTo>
                  <a:cubicBezTo>
                    <a:pt x="4179" y="2270"/>
                    <a:pt x="2064" y="4695"/>
                    <a:pt x="0" y="7274"/>
                  </a:cubicBezTo>
                  <a:lnTo>
                    <a:pt x="465" y="7635"/>
                  </a:lnTo>
                  <a:cubicBezTo>
                    <a:pt x="2477" y="5107"/>
                    <a:pt x="4592" y="2631"/>
                    <a:pt x="6758" y="413"/>
                  </a:cubicBezTo>
                  <a:lnTo>
                    <a:pt x="6346"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8"/>
            <p:cNvSpPr/>
            <p:nvPr/>
          </p:nvSpPr>
          <p:spPr>
            <a:xfrm>
              <a:off x="3693900" y="901025"/>
              <a:ext cx="63225" cy="74825"/>
            </a:xfrm>
            <a:custGeom>
              <a:avLst/>
              <a:gdLst/>
              <a:ahLst/>
              <a:cxnLst/>
              <a:rect l="l" t="t" r="r" b="b"/>
              <a:pathLst>
                <a:path w="2529" h="2993" extrusionOk="0">
                  <a:moveTo>
                    <a:pt x="2064" y="0"/>
                  </a:moveTo>
                  <a:lnTo>
                    <a:pt x="1" y="2631"/>
                  </a:lnTo>
                  <a:lnTo>
                    <a:pt x="465" y="2992"/>
                  </a:lnTo>
                  <a:lnTo>
                    <a:pt x="2528" y="361"/>
                  </a:lnTo>
                  <a:lnTo>
                    <a:pt x="2064"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8"/>
            <p:cNvSpPr/>
            <p:nvPr/>
          </p:nvSpPr>
          <p:spPr>
            <a:xfrm>
              <a:off x="2655700" y="238250"/>
              <a:ext cx="2606500" cy="2968775"/>
            </a:xfrm>
            <a:custGeom>
              <a:avLst/>
              <a:gdLst/>
              <a:ahLst/>
              <a:cxnLst/>
              <a:rect l="l" t="t" r="r" b="b"/>
              <a:pathLst>
                <a:path w="104260" h="118751" extrusionOk="0">
                  <a:moveTo>
                    <a:pt x="85789" y="1"/>
                  </a:moveTo>
                  <a:cubicBezTo>
                    <a:pt x="74912" y="1"/>
                    <a:pt x="59889" y="9222"/>
                    <a:pt x="47152" y="25273"/>
                  </a:cubicBezTo>
                  <a:lnTo>
                    <a:pt x="1" y="84702"/>
                  </a:lnTo>
                  <a:lnTo>
                    <a:pt x="48338" y="118750"/>
                  </a:lnTo>
                  <a:lnTo>
                    <a:pt x="88370" y="54317"/>
                  </a:lnTo>
                  <a:cubicBezTo>
                    <a:pt x="102350" y="31773"/>
                    <a:pt x="104259" y="9590"/>
                    <a:pt x="94096" y="2420"/>
                  </a:cubicBezTo>
                  <a:cubicBezTo>
                    <a:pt x="91788" y="787"/>
                    <a:pt x="88965" y="1"/>
                    <a:pt x="857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8"/>
            <p:cNvSpPr/>
            <p:nvPr/>
          </p:nvSpPr>
          <p:spPr>
            <a:xfrm>
              <a:off x="2487342" y="2186975"/>
              <a:ext cx="1539925" cy="1200800"/>
            </a:xfrm>
            <a:custGeom>
              <a:avLst/>
              <a:gdLst/>
              <a:ahLst/>
              <a:cxnLst/>
              <a:rect l="l" t="t" r="r" b="b"/>
              <a:pathLst>
                <a:path w="61597" h="48032" extrusionOk="0">
                  <a:moveTo>
                    <a:pt x="21864" y="1"/>
                  </a:moveTo>
                  <a:cubicBezTo>
                    <a:pt x="15427" y="1"/>
                    <a:pt x="9839" y="2297"/>
                    <a:pt x="6604" y="6908"/>
                  </a:cubicBezTo>
                  <a:cubicBezTo>
                    <a:pt x="1" y="16194"/>
                    <a:pt x="5520" y="31361"/>
                    <a:pt x="18933" y="40853"/>
                  </a:cubicBezTo>
                  <a:cubicBezTo>
                    <a:pt x="25697" y="45632"/>
                    <a:pt x="33187" y="48031"/>
                    <a:pt x="39785" y="48031"/>
                  </a:cubicBezTo>
                  <a:cubicBezTo>
                    <a:pt x="46222" y="48031"/>
                    <a:pt x="51809" y="45748"/>
                    <a:pt x="55045" y="41162"/>
                  </a:cubicBezTo>
                  <a:cubicBezTo>
                    <a:pt x="61596" y="31877"/>
                    <a:pt x="56076" y="16658"/>
                    <a:pt x="42715" y="7218"/>
                  </a:cubicBezTo>
                  <a:cubicBezTo>
                    <a:pt x="35952" y="2413"/>
                    <a:pt x="28462" y="1"/>
                    <a:pt x="218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8"/>
            <p:cNvSpPr/>
            <p:nvPr/>
          </p:nvSpPr>
          <p:spPr>
            <a:xfrm>
              <a:off x="2487342" y="2186975"/>
              <a:ext cx="1539925" cy="1200800"/>
            </a:xfrm>
            <a:custGeom>
              <a:avLst/>
              <a:gdLst/>
              <a:ahLst/>
              <a:cxnLst/>
              <a:rect l="l" t="t" r="r" b="b"/>
              <a:pathLst>
                <a:path w="61597" h="48032" extrusionOk="0">
                  <a:moveTo>
                    <a:pt x="21864" y="1"/>
                  </a:moveTo>
                  <a:cubicBezTo>
                    <a:pt x="15427" y="1"/>
                    <a:pt x="9839" y="2297"/>
                    <a:pt x="6604" y="6908"/>
                  </a:cubicBezTo>
                  <a:cubicBezTo>
                    <a:pt x="1" y="16194"/>
                    <a:pt x="5520" y="31361"/>
                    <a:pt x="18933" y="40853"/>
                  </a:cubicBezTo>
                  <a:cubicBezTo>
                    <a:pt x="25697" y="45632"/>
                    <a:pt x="33187" y="48031"/>
                    <a:pt x="39785" y="48031"/>
                  </a:cubicBezTo>
                  <a:cubicBezTo>
                    <a:pt x="46222" y="48031"/>
                    <a:pt x="51809" y="45748"/>
                    <a:pt x="55045" y="41162"/>
                  </a:cubicBezTo>
                  <a:cubicBezTo>
                    <a:pt x="61596" y="31877"/>
                    <a:pt x="56076" y="16658"/>
                    <a:pt x="42715" y="7218"/>
                  </a:cubicBezTo>
                  <a:cubicBezTo>
                    <a:pt x="35952" y="2413"/>
                    <a:pt x="28462" y="1"/>
                    <a:pt x="21864" y="1"/>
                  </a:cubicBez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p:nvPr/>
          </p:nvSpPr>
          <p:spPr>
            <a:xfrm>
              <a:off x="2680200" y="1905725"/>
              <a:ext cx="1476725" cy="1265175"/>
            </a:xfrm>
            <a:custGeom>
              <a:avLst/>
              <a:gdLst/>
              <a:ahLst/>
              <a:cxnLst/>
              <a:rect l="l" t="t" r="r" b="b"/>
              <a:pathLst>
                <a:path w="59069" h="50607" extrusionOk="0">
                  <a:moveTo>
                    <a:pt x="20320" y="1"/>
                  </a:moveTo>
                  <a:cubicBezTo>
                    <a:pt x="17227" y="1"/>
                    <a:pt x="14384" y="548"/>
                    <a:pt x="11969" y="1650"/>
                  </a:cubicBezTo>
                  <a:lnTo>
                    <a:pt x="1" y="16714"/>
                  </a:lnTo>
                  <a:cubicBezTo>
                    <a:pt x="3337" y="12990"/>
                    <a:pt x="8441" y="11137"/>
                    <a:pt x="14230" y="11137"/>
                  </a:cubicBezTo>
                  <a:cubicBezTo>
                    <a:pt x="20792" y="11137"/>
                    <a:pt x="28234" y="13519"/>
                    <a:pt x="34977" y="18261"/>
                  </a:cubicBezTo>
                  <a:cubicBezTo>
                    <a:pt x="47616" y="27186"/>
                    <a:pt x="53291" y="41269"/>
                    <a:pt x="48184" y="50607"/>
                  </a:cubicBezTo>
                  <a:lnTo>
                    <a:pt x="58243" y="34511"/>
                  </a:lnTo>
                  <a:cubicBezTo>
                    <a:pt x="59069" y="26051"/>
                    <a:pt x="53033" y="15269"/>
                    <a:pt x="42303" y="7737"/>
                  </a:cubicBezTo>
                  <a:cubicBezTo>
                    <a:pt x="35014" y="2607"/>
                    <a:pt x="27071" y="1"/>
                    <a:pt x="20320" y="1"/>
                  </a:cubicBezTo>
                  <a:close/>
                </a:path>
              </a:pathLst>
            </a:custGeom>
            <a:solidFill>
              <a:srgbClr val="000000">
                <a:alpha val="10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8"/>
            <p:cNvSpPr/>
            <p:nvPr/>
          </p:nvSpPr>
          <p:spPr>
            <a:xfrm>
              <a:off x="4033100" y="884250"/>
              <a:ext cx="708050" cy="559075"/>
            </a:xfrm>
            <a:custGeom>
              <a:avLst/>
              <a:gdLst/>
              <a:ahLst/>
              <a:cxnLst/>
              <a:rect l="l" t="t" r="r" b="b"/>
              <a:pathLst>
                <a:path w="28322" h="22363" extrusionOk="0">
                  <a:moveTo>
                    <a:pt x="5159" y="1"/>
                  </a:moveTo>
                  <a:lnTo>
                    <a:pt x="5159" y="1"/>
                  </a:lnTo>
                  <a:cubicBezTo>
                    <a:pt x="2218" y="4643"/>
                    <a:pt x="0" y="13362"/>
                    <a:pt x="8718" y="19501"/>
                  </a:cubicBezTo>
                  <a:cubicBezTo>
                    <a:pt x="11656" y="21557"/>
                    <a:pt x="14443" y="22363"/>
                    <a:pt x="16978" y="22363"/>
                  </a:cubicBezTo>
                  <a:cubicBezTo>
                    <a:pt x="22013" y="22363"/>
                    <a:pt x="26057" y="19184"/>
                    <a:pt x="28322" y="16302"/>
                  </a:cubicBezTo>
                  <a:lnTo>
                    <a:pt x="5159" y="1"/>
                  </a:lnTo>
                  <a:close/>
                </a:path>
              </a:pathLst>
            </a:cu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8"/>
            <p:cNvSpPr/>
            <p:nvPr/>
          </p:nvSpPr>
          <p:spPr>
            <a:xfrm>
              <a:off x="4022775" y="759350"/>
              <a:ext cx="785450" cy="658125"/>
            </a:xfrm>
            <a:custGeom>
              <a:avLst/>
              <a:gdLst/>
              <a:ahLst/>
              <a:cxnLst/>
              <a:rect l="l" t="t" r="r" b="b"/>
              <a:pathLst>
                <a:path w="31418" h="26325" extrusionOk="0">
                  <a:moveTo>
                    <a:pt x="15627" y="1"/>
                  </a:moveTo>
                  <a:cubicBezTo>
                    <a:pt x="13672" y="1"/>
                    <a:pt x="11725" y="398"/>
                    <a:pt x="9957" y="1282"/>
                  </a:cubicBezTo>
                  <a:cubicBezTo>
                    <a:pt x="2477" y="4997"/>
                    <a:pt x="0" y="16088"/>
                    <a:pt x="10112" y="23207"/>
                  </a:cubicBezTo>
                  <a:cubicBezTo>
                    <a:pt x="13222" y="25392"/>
                    <a:pt x="16293" y="26325"/>
                    <a:pt x="19081" y="26325"/>
                  </a:cubicBezTo>
                  <a:cubicBezTo>
                    <a:pt x="25308" y="26325"/>
                    <a:pt x="30121" y="21671"/>
                    <a:pt x="30798" y="15933"/>
                  </a:cubicBezTo>
                  <a:cubicBezTo>
                    <a:pt x="31417" y="10774"/>
                    <a:pt x="28528" y="5564"/>
                    <a:pt x="24505" y="2778"/>
                  </a:cubicBezTo>
                  <a:cubicBezTo>
                    <a:pt x="22013" y="1053"/>
                    <a:pt x="18809" y="1"/>
                    <a:pt x="156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8"/>
            <p:cNvSpPr/>
            <p:nvPr/>
          </p:nvSpPr>
          <p:spPr>
            <a:xfrm>
              <a:off x="4160775" y="817175"/>
              <a:ext cx="584250" cy="540150"/>
            </a:xfrm>
            <a:custGeom>
              <a:avLst/>
              <a:gdLst/>
              <a:ahLst/>
              <a:cxnLst/>
              <a:rect l="l" t="t" r="r" b="b"/>
              <a:pathLst>
                <a:path w="23370" h="21606" extrusionOk="0">
                  <a:moveTo>
                    <a:pt x="10185" y="1"/>
                  </a:moveTo>
                  <a:cubicBezTo>
                    <a:pt x="8519" y="1"/>
                    <a:pt x="6907" y="339"/>
                    <a:pt x="5520" y="1033"/>
                  </a:cubicBezTo>
                  <a:cubicBezTo>
                    <a:pt x="2528" y="2529"/>
                    <a:pt x="568" y="5418"/>
                    <a:pt x="310" y="8771"/>
                  </a:cubicBezTo>
                  <a:cubicBezTo>
                    <a:pt x="0" y="12537"/>
                    <a:pt x="2012" y="16148"/>
                    <a:pt x="5933" y="18882"/>
                  </a:cubicBezTo>
                  <a:cubicBezTo>
                    <a:pt x="8475" y="20688"/>
                    <a:pt x="11103" y="21605"/>
                    <a:pt x="13565" y="21605"/>
                  </a:cubicBezTo>
                  <a:cubicBezTo>
                    <a:pt x="14901" y="21605"/>
                    <a:pt x="16188" y="21335"/>
                    <a:pt x="17385" y="20791"/>
                  </a:cubicBezTo>
                  <a:cubicBezTo>
                    <a:pt x="20429" y="19450"/>
                    <a:pt x="22493" y="16561"/>
                    <a:pt x="22905" y="13259"/>
                  </a:cubicBezTo>
                  <a:cubicBezTo>
                    <a:pt x="23370" y="9390"/>
                    <a:pt x="21203" y="4902"/>
                    <a:pt x="17592" y="2322"/>
                  </a:cubicBezTo>
                  <a:cubicBezTo>
                    <a:pt x="15408" y="794"/>
                    <a:pt x="12733" y="1"/>
                    <a:pt x="10185" y="1"/>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8"/>
            <p:cNvSpPr/>
            <p:nvPr/>
          </p:nvSpPr>
          <p:spPr>
            <a:xfrm>
              <a:off x="4160775" y="817175"/>
              <a:ext cx="584250" cy="540150"/>
            </a:xfrm>
            <a:custGeom>
              <a:avLst/>
              <a:gdLst/>
              <a:ahLst/>
              <a:cxnLst/>
              <a:rect l="l" t="t" r="r" b="b"/>
              <a:pathLst>
                <a:path w="23370" h="21606" extrusionOk="0">
                  <a:moveTo>
                    <a:pt x="10185" y="1"/>
                  </a:moveTo>
                  <a:cubicBezTo>
                    <a:pt x="8519" y="1"/>
                    <a:pt x="6907" y="339"/>
                    <a:pt x="5520" y="1033"/>
                  </a:cubicBezTo>
                  <a:cubicBezTo>
                    <a:pt x="2528" y="2529"/>
                    <a:pt x="568" y="5418"/>
                    <a:pt x="310" y="8771"/>
                  </a:cubicBezTo>
                  <a:cubicBezTo>
                    <a:pt x="0" y="12537"/>
                    <a:pt x="2012" y="16148"/>
                    <a:pt x="5933" y="18882"/>
                  </a:cubicBezTo>
                  <a:cubicBezTo>
                    <a:pt x="8475" y="20688"/>
                    <a:pt x="11103" y="21605"/>
                    <a:pt x="13565" y="21605"/>
                  </a:cubicBezTo>
                  <a:cubicBezTo>
                    <a:pt x="14901" y="21605"/>
                    <a:pt x="16188" y="21335"/>
                    <a:pt x="17385" y="20791"/>
                  </a:cubicBezTo>
                  <a:cubicBezTo>
                    <a:pt x="20429" y="19450"/>
                    <a:pt x="22493" y="16561"/>
                    <a:pt x="22905" y="13259"/>
                  </a:cubicBezTo>
                  <a:cubicBezTo>
                    <a:pt x="23370" y="9390"/>
                    <a:pt x="21203" y="4902"/>
                    <a:pt x="17592" y="2322"/>
                  </a:cubicBezTo>
                  <a:cubicBezTo>
                    <a:pt x="15408" y="794"/>
                    <a:pt x="12733" y="1"/>
                    <a:pt x="10185" y="1"/>
                  </a:cubicBezTo>
                  <a:close/>
                </a:path>
              </a:pathLst>
            </a:custGeom>
            <a:solidFill>
              <a:srgbClr val="000000">
                <a:alpha val="3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8"/>
            <p:cNvSpPr/>
            <p:nvPr/>
          </p:nvSpPr>
          <p:spPr>
            <a:xfrm>
              <a:off x="4159475" y="842975"/>
              <a:ext cx="567500" cy="517750"/>
            </a:xfrm>
            <a:custGeom>
              <a:avLst/>
              <a:gdLst/>
              <a:ahLst/>
              <a:cxnLst/>
              <a:rect l="l" t="t" r="r" b="b"/>
              <a:pathLst>
                <a:path w="22700" h="20710" extrusionOk="0">
                  <a:moveTo>
                    <a:pt x="9072" y="0"/>
                  </a:moveTo>
                  <a:cubicBezTo>
                    <a:pt x="7608" y="0"/>
                    <a:pt x="6210" y="270"/>
                    <a:pt x="5005" y="826"/>
                  </a:cubicBezTo>
                  <a:cubicBezTo>
                    <a:pt x="2167" y="2116"/>
                    <a:pt x="259" y="4902"/>
                    <a:pt x="156" y="7997"/>
                  </a:cubicBezTo>
                  <a:cubicBezTo>
                    <a:pt x="1" y="11608"/>
                    <a:pt x="2064" y="15116"/>
                    <a:pt x="5985" y="17850"/>
                  </a:cubicBezTo>
                  <a:cubicBezTo>
                    <a:pt x="8653" y="19746"/>
                    <a:pt x="11368" y="20710"/>
                    <a:pt x="13871" y="20710"/>
                  </a:cubicBezTo>
                  <a:cubicBezTo>
                    <a:pt x="15047" y="20710"/>
                    <a:pt x="16176" y="20497"/>
                    <a:pt x="17231" y="20068"/>
                  </a:cubicBezTo>
                  <a:cubicBezTo>
                    <a:pt x="20120" y="18882"/>
                    <a:pt x="22132" y="16199"/>
                    <a:pt x="22390" y="13052"/>
                  </a:cubicBezTo>
                  <a:cubicBezTo>
                    <a:pt x="22699" y="9390"/>
                    <a:pt x="20429" y="5005"/>
                    <a:pt x="16818" y="2477"/>
                  </a:cubicBezTo>
                  <a:cubicBezTo>
                    <a:pt x="14505" y="857"/>
                    <a:pt x="11683" y="0"/>
                    <a:pt x="9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p:nvPr/>
          </p:nvSpPr>
          <p:spPr>
            <a:xfrm>
              <a:off x="4160775" y="853300"/>
              <a:ext cx="487525" cy="316000"/>
            </a:xfrm>
            <a:custGeom>
              <a:avLst/>
              <a:gdLst/>
              <a:ahLst/>
              <a:cxnLst/>
              <a:rect l="l" t="t" r="r" b="b"/>
              <a:pathLst>
                <a:path w="19501" h="12640" extrusionOk="0">
                  <a:moveTo>
                    <a:pt x="19500" y="4592"/>
                  </a:moveTo>
                  <a:lnTo>
                    <a:pt x="19469" y="4606"/>
                  </a:lnTo>
                  <a:lnTo>
                    <a:pt x="19469" y="4606"/>
                  </a:lnTo>
                  <a:cubicBezTo>
                    <a:pt x="19480" y="4618"/>
                    <a:pt x="19490" y="4631"/>
                    <a:pt x="19500" y="4643"/>
                  </a:cubicBezTo>
                  <a:lnTo>
                    <a:pt x="19500" y="4592"/>
                  </a:lnTo>
                  <a:close/>
                  <a:moveTo>
                    <a:pt x="12278" y="0"/>
                  </a:moveTo>
                  <a:lnTo>
                    <a:pt x="568" y="5159"/>
                  </a:lnTo>
                  <a:cubicBezTo>
                    <a:pt x="258" y="5933"/>
                    <a:pt x="104" y="6758"/>
                    <a:pt x="52" y="7584"/>
                  </a:cubicBezTo>
                  <a:cubicBezTo>
                    <a:pt x="0" y="9338"/>
                    <a:pt x="465" y="11092"/>
                    <a:pt x="1342" y="12639"/>
                  </a:cubicBezTo>
                  <a:lnTo>
                    <a:pt x="19469" y="4606"/>
                  </a:lnTo>
                  <a:lnTo>
                    <a:pt x="19469" y="4606"/>
                  </a:lnTo>
                  <a:cubicBezTo>
                    <a:pt x="17615" y="2355"/>
                    <a:pt x="15100" y="719"/>
                    <a:pt x="12278" y="0"/>
                  </a:cubicBezTo>
                  <a:close/>
                </a:path>
              </a:pathLst>
            </a:custGeom>
            <a:solidFill>
              <a:srgbClr val="FFFFFF">
                <a:alpha val="3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p:nvPr/>
          </p:nvSpPr>
          <p:spPr>
            <a:xfrm>
              <a:off x="4229125" y="1018375"/>
              <a:ext cx="484950" cy="263125"/>
            </a:xfrm>
            <a:custGeom>
              <a:avLst/>
              <a:gdLst/>
              <a:ahLst/>
              <a:cxnLst/>
              <a:rect l="l" t="t" r="r" b="b"/>
              <a:pathLst>
                <a:path w="19398" h="10525" extrusionOk="0">
                  <a:moveTo>
                    <a:pt x="18108" y="1"/>
                  </a:moveTo>
                  <a:lnTo>
                    <a:pt x="1" y="7997"/>
                  </a:lnTo>
                  <a:cubicBezTo>
                    <a:pt x="826" y="8925"/>
                    <a:pt x="1703" y="9802"/>
                    <a:pt x="2735" y="10525"/>
                  </a:cubicBezTo>
                  <a:lnTo>
                    <a:pt x="19397" y="3199"/>
                  </a:lnTo>
                  <a:cubicBezTo>
                    <a:pt x="19140" y="2064"/>
                    <a:pt x="18675" y="981"/>
                    <a:pt x="18108" y="1"/>
                  </a:cubicBezTo>
                  <a:close/>
                </a:path>
              </a:pathLst>
            </a:custGeom>
            <a:solidFill>
              <a:srgbClr val="FFFFFF">
                <a:alpha val="3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8"/>
            <p:cNvSpPr/>
            <p:nvPr/>
          </p:nvSpPr>
          <p:spPr>
            <a:xfrm>
              <a:off x="4538650" y="238425"/>
              <a:ext cx="638425" cy="500125"/>
            </a:xfrm>
            <a:custGeom>
              <a:avLst/>
              <a:gdLst/>
              <a:ahLst/>
              <a:cxnLst/>
              <a:rect l="l" t="t" r="r" b="b"/>
              <a:pathLst>
                <a:path w="25537" h="20005" extrusionOk="0">
                  <a:moveTo>
                    <a:pt x="10453" y="1"/>
                  </a:moveTo>
                  <a:cubicBezTo>
                    <a:pt x="7274" y="1"/>
                    <a:pt x="3741" y="788"/>
                    <a:pt x="1" y="2309"/>
                  </a:cubicBezTo>
                  <a:cubicBezTo>
                    <a:pt x="876" y="2114"/>
                    <a:pt x="1815" y="2017"/>
                    <a:pt x="2800" y="2017"/>
                  </a:cubicBezTo>
                  <a:cubicBezTo>
                    <a:pt x="6751" y="2017"/>
                    <a:pt x="11451" y="3577"/>
                    <a:pt x="15786" y="6591"/>
                  </a:cubicBezTo>
                  <a:cubicBezTo>
                    <a:pt x="21203" y="10409"/>
                    <a:pt x="24608" y="15568"/>
                    <a:pt x="25175" y="20004"/>
                  </a:cubicBezTo>
                  <a:cubicBezTo>
                    <a:pt x="25536" y="11956"/>
                    <a:pt x="23370" y="5663"/>
                    <a:pt x="18778" y="2413"/>
                  </a:cubicBezTo>
                  <a:cubicBezTo>
                    <a:pt x="16457" y="788"/>
                    <a:pt x="13633" y="1"/>
                    <a:pt x="10453" y="1"/>
                  </a:cubicBezTo>
                  <a:close/>
                </a:path>
              </a:pathLst>
            </a:custGeom>
            <a:solidFill>
              <a:srgbClr val="000000">
                <a:alpha val="10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8"/>
            <p:cNvSpPr/>
            <p:nvPr/>
          </p:nvSpPr>
          <p:spPr>
            <a:xfrm>
              <a:off x="3133492" y="2444125"/>
              <a:ext cx="470750" cy="369550"/>
            </a:xfrm>
            <a:custGeom>
              <a:avLst/>
              <a:gdLst/>
              <a:ahLst/>
              <a:cxnLst/>
              <a:rect l="l" t="t" r="r" b="b"/>
              <a:pathLst>
                <a:path w="18830" h="14782" extrusionOk="0">
                  <a:moveTo>
                    <a:pt x="6863" y="1"/>
                  </a:moveTo>
                  <a:cubicBezTo>
                    <a:pt x="4842" y="1"/>
                    <a:pt x="3078" y="736"/>
                    <a:pt x="2064" y="2194"/>
                  </a:cubicBezTo>
                  <a:cubicBezTo>
                    <a:pt x="0" y="5082"/>
                    <a:pt x="1651" y="9777"/>
                    <a:pt x="5726" y="12614"/>
                  </a:cubicBezTo>
                  <a:cubicBezTo>
                    <a:pt x="7764" y="14059"/>
                    <a:pt x="10021" y="14781"/>
                    <a:pt x="12026" y="14781"/>
                  </a:cubicBezTo>
                  <a:cubicBezTo>
                    <a:pt x="14032" y="14781"/>
                    <a:pt x="15786" y="14059"/>
                    <a:pt x="16818" y="12614"/>
                  </a:cubicBezTo>
                  <a:cubicBezTo>
                    <a:pt x="18830" y="9725"/>
                    <a:pt x="17179" y="5031"/>
                    <a:pt x="13103" y="2142"/>
                  </a:cubicBezTo>
                  <a:cubicBezTo>
                    <a:pt x="11084" y="710"/>
                    <a:pt x="8849" y="1"/>
                    <a:pt x="68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8"/>
            <p:cNvSpPr/>
            <p:nvPr/>
          </p:nvSpPr>
          <p:spPr>
            <a:xfrm>
              <a:off x="2642117" y="2371900"/>
              <a:ext cx="468175" cy="367600"/>
            </a:xfrm>
            <a:custGeom>
              <a:avLst/>
              <a:gdLst/>
              <a:ahLst/>
              <a:cxnLst/>
              <a:rect l="l" t="t" r="r" b="b"/>
              <a:pathLst>
                <a:path w="18727" h="14704" extrusionOk="0">
                  <a:moveTo>
                    <a:pt x="6882" y="1"/>
                  </a:moveTo>
                  <a:cubicBezTo>
                    <a:pt x="4868" y="1"/>
                    <a:pt x="3105" y="736"/>
                    <a:pt x="2064" y="2194"/>
                  </a:cubicBezTo>
                  <a:cubicBezTo>
                    <a:pt x="0" y="5031"/>
                    <a:pt x="1651" y="9725"/>
                    <a:pt x="5675" y="12563"/>
                  </a:cubicBezTo>
                  <a:cubicBezTo>
                    <a:pt x="7694" y="13994"/>
                    <a:pt x="9929" y="14704"/>
                    <a:pt x="11915" y="14704"/>
                  </a:cubicBezTo>
                  <a:cubicBezTo>
                    <a:pt x="13936" y="14704"/>
                    <a:pt x="15700" y="13969"/>
                    <a:pt x="16715" y="12511"/>
                  </a:cubicBezTo>
                  <a:cubicBezTo>
                    <a:pt x="18726" y="9622"/>
                    <a:pt x="17127" y="4979"/>
                    <a:pt x="13103" y="2142"/>
                  </a:cubicBezTo>
                  <a:cubicBezTo>
                    <a:pt x="11084" y="710"/>
                    <a:pt x="8862" y="1"/>
                    <a:pt x="6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8"/>
            <p:cNvSpPr/>
            <p:nvPr/>
          </p:nvSpPr>
          <p:spPr>
            <a:xfrm>
              <a:off x="3346267" y="2868450"/>
              <a:ext cx="469475" cy="367600"/>
            </a:xfrm>
            <a:custGeom>
              <a:avLst/>
              <a:gdLst/>
              <a:ahLst/>
              <a:cxnLst/>
              <a:rect l="l" t="t" r="r" b="b"/>
              <a:pathLst>
                <a:path w="18779" h="14704" extrusionOk="0">
                  <a:moveTo>
                    <a:pt x="6832" y="0"/>
                  </a:moveTo>
                  <a:cubicBezTo>
                    <a:pt x="4817" y="0"/>
                    <a:pt x="3054" y="736"/>
                    <a:pt x="2013" y="2193"/>
                  </a:cubicBezTo>
                  <a:cubicBezTo>
                    <a:pt x="1" y="5082"/>
                    <a:pt x="1652" y="9725"/>
                    <a:pt x="5727" y="12562"/>
                  </a:cubicBezTo>
                  <a:cubicBezTo>
                    <a:pt x="7721" y="13994"/>
                    <a:pt x="9943" y="14703"/>
                    <a:pt x="11922" y="14703"/>
                  </a:cubicBezTo>
                  <a:cubicBezTo>
                    <a:pt x="13937" y="14703"/>
                    <a:pt x="15700" y="13968"/>
                    <a:pt x="16715" y="12511"/>
                  </a:cubicBezTo>
                  <a:cubicBezTo>
                    <a:pt x="18779" y="9673"/>
                    <a:pt x="17128" y="4979"/>
                    <a:pt x="13053" y="2141"/>
                  </a:cubicBezTo>
                  <a:cubicBezTo>
                    <a:pt x="11033" y="710"/>
                    <a:pt x="8811" y="0"/>
                    <a:pt x="68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8"/>
            <p:cNvSpPr/>
            <p:nvPr/>
          </p:nvSpPr>
          <p:spPr>
            <a:xfrm>
              <a:off x="2867792" y="2800575"/>
              <a:ext cx="468200" cy="367925"/>
            </a:xfrm>
            <a:custGeom>
              <a:avLst/>
              <a:gdLst/>
              <a:ahLst/>
              <a:cxnLst/>
              <a:rect l="l" t="t" r="r" b="b"/>
              <a:pathLst>
                <a:path w="18728" h="14717" extrusionOk="0">
                  <a:moveTo>
                    <a:pt x="6786" y="1"/>
                  </a:moveTo>
                  <a:cubicBezTo>
                    <a:pt x="4776" y="1"/>
                    <a:pt x="3023" y="723"/>
                    <a:pt x="2013" y="2174"/>
                  </a:cubicBezTo>
                  <a:cubicBezTo>
                    <a:pt x="1" y="5063"/>
                    <a:pt x="1652" y="9706"/>
                    <a:pt x="5676" y="12595"/>
                  </a:cubicBezTo>
                  <a:cubicBezTo>
                    <a:pt x="7704" y="14007"/>
                    <a:pt x="9950" y="14716"/>
                    <a:pt x="11942" y="14716"/>
                  </a:cubicBezTo>
                  <a:cubicBezTo>
                    <a:pt x="13953" y="14716"/>
                    <a:pt x="15705" y="13994"/>
                    <a:pt x="16715" y="12543"/>
                  </a:cubicBezTo>
                  <a:cubicBezTo>
                    <a:pt x="18727" y="9654"/>
                    <a:pt x="17128" y="4960"/>
                    <a:pt x="13053" y="2122"/>
                  </a:cubicBezTo>
                  <a:cubicBezTo>
                    <a:pt x="11024" y="710"/>
                    <a:pt x="8778" y="1"/>
                    <a:pt x="6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8"/>
            <p:cNvSpPr/>
            <p:nvPr/>
          </p:nvSpPr>
          <p:spPr>
            <a:xfrm>
              <a:off x="3176596" y="2439475"/>
              <a:ext cx="432075" cy="334200"/>
            </a:xfrm>
            <a:custGeom>
              <a:avLst/>
              <a:gdLst/>
              <a:ahLst/>
              <a:cxnLst/>
              <a:rect l="l" t="t" r="r" b="b"/>
              <a:pathLst>
                <a:path w="17283" h="13368" extrusionOk="0">
                  <a:moveTo>
                    <a:pt x="5289" y="0"/>
                  </a:moveTo>
                  <a:cubicBezTo>
                    <a:pt x="3279" y="0"/>
                    <a:pt x="1527" y="722"/>
                    <a:pt x="516" y="2173"/>
                  </a:cubicBezTo>
                  <a:cubicBezTo>
                    <a:pt x="310" y="2483"/>
                    <a:pt x="103" y="2792"/>
                    <a:pt x="0" y="3153"/>
                  </a:cubicBezTo>
                  <a:cubicBezTo>
                    <a:pt x="1029" y="2262"/>
                    <a:pt x="2453" y="1816"/>
                    <a:pt x="4039" y="1816"/>
                  </a:cubicBezTo>
                  <a:cubicBezTo>
                    <a:pt x="6031" y="1816"/>
                    <a:pt x="8278" y="2520"/>
                    <a:pt x="10318" y="3927"/>
                  </a:cubicBezTo>
                  <a:cubicBezTo>
                    <a:pt x="13929" y="6507"/>
                    <a:pt x="15631" y="10479"/>
                    <a:pt x="14496" y="13368"/>
                  </a:cubicBezTo>
                  <a:cubicBezTo>
                    <a:pt x="14806" y="13110"/>
                    <a:pt x="15012" y="12852"/>
                    <a:pt x="15270" y="12542"/>
                  </a:cubicBezTo>
                  <a:cubicBezTo>
                    <a:pt x="17282" y="9653"/>
                    <a:pt x="15631" y="5011"/>
                    <a:pt x="11556" y="2122"/>
                  </a:cubicBezTo>
                  <a:cubicBezTo>
                    <a:pt x="9527" y="709"/>
                    <a:pt x="7281" y="0"/>
                    <a:pt x="5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8"/>
            <p:cNvSpPr/>
            <p:nvPr/>
          </p:nvSpPr>
          <p:spPr>
            <a:xfrm>
              <a:off x="2679517" y="2371900"/>
              <a:ext cx="430775" cy="333425"/>
            </a:xfrm>
            <a:custGeom>
              <a:avLst/>
              <a:gdLst/>
              <a:ahLst/>
              <a:cxnLst/>
              <a:rect l="l" t="t" r="r" b="b"/>
              <a:pathLst>
                <a:path w="17231" h="13337" extrusionOk="0">
                  <a:moveTo>
                    <a:pt x="5316" y="1"/>
                  </a:moveTo>
                  <a:cubicBezTo>
                    <a:pt x="3294" y="1"/>
                    <a:pt x="1531" y="736"/>
                    <a:pt x="516" y="2194"/>
                  </a:cubicBezTo>
                  <a:cubicBezTo>
                    <a:pt x="310" y="2452"/>
                    <a:pt x="103" y="2813"/>
                    <a:pt x="0" y="3122"/>
                  </a:cubicBezTo>
                  <a:cubicBezTo>
                    <a:pt x="1024" y="2235"/>
                    <a:pt x="2439" y="1789"/>
                    <a:pt x="4010" y="1789"/>
                  </a:cubicBezTo>
                  <a:cubicBezTo>
                    <a:pt x="6003" y="1789"/>
                    <a:pt x="8247" y="2506"/>
                    <a:pt x="10266" y="3948"/>
                  </a:cubicBezTo>
                  <a:cubicBezTo>
                    <a:pt x="13929" y="6475"/>
                    <a:pt x="15631" y="10448"/>
                    <a:pt x="14496" y="13337"/>
                  </a:cubicBezTo>
                  <a:cubicBezTo>
                    <a:pt x="14754" y="13079"/>
                    <a:pt x="15012" y="12821"/>
                    <a:pt x="15219" y="12511"/>
                  </a:cubicBezTo>
                  <a:cubicBezTo>
                    <a:pt x="17230" y="9622"/>
                    <a:pt x="15631" y="4979"/>
                    <a:pt x="11556" y="2142"/>
                  </a:cubicBezTo>
                  <a:cubicBezTo>
                    <a:pt x="9536" y="710"/>
                    <a:pt x="7301" y="1"/>
                    <a:pt x="5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8"/>
            <p:cNvSpPr/>
            <p:nvPr/>
          </p:nvSpPr>
          <p:spPr>
            <a:xfrm>
              <a:off x="3383692" y="2868450"/>
              <a:ext cx="432050" cy="333400"/>
            </a:xfrm>
            <a:custGeom>
              <a:avLst/>
              <a:gdLst/>
              <a:ahLst/>
              <a:cxnLst/>
              <a:rect l="l" t="t" r="r" b="b"/>
              <a:pathLst>
                <a:path w="17282" h="13336" extrusionOk="0">
                  <a:moveTo>
                    <a:pt x="5316" y="0"/>
                  </a:moveTo>
                  <a:cubicBezTo>
                    <a:pt x="3294" y="0"/>
                    <a:pt x="1531" y="736"/>
                    <a:pt x="516" y="2193"/>
                  </a:cubicBezTo>
                  <a:cubicBezTo>
                    <a:pt x="310" y="2503"/>
                    <a:pt x="103" y="2812"/>
                    <a:pt x="0" y="3173"/>
                  </a:cubicBezTo>
                  <a:cubicBezTo>
                    <a:pt x="1032" y="2256"/>
                    <a:pt x="2461" y="1797"/>
                    <a:pt x="4052" y="1797"/>
                  </a:cubicBezTo>
                  <a:cubicBezTo>
                    <a:pt x="6041" y="1797"/>
                    <a:pt x="8283" y="2514"/>
                    <a:pt x="10318" y="3947"/>
                  </a:cubicBezTo>
                  <a:cubicBezTo>
                    <a:pt x="13929" y="6475"/>
                    <a:pt x="15631" y="10499"/>
                    <a:pt x="14496" y="13336"/>
                  </a:cubicBezTo>
                  <a:cubicBezTo>
                    <a:pt x="14806" y="13130"/>
                    <a:pt x="15012" y="12820"/>
                    <a:pt x="15218" y="12562"/>
                  </a:cubicBezTo>
                  <a:cubicBezTo>
                    <a:pt x="17282" y="9673"/>
                    <a:pt x="15580" y="4979"/>
                    <a:pt x="11556" y="2141"/>
                  </a:cubicBezTo>
                  <a:cubicBezTo>
                    <a:pt x="9536" y="710"/>
                    <a:pt x="7301"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8"/>
            <p:cNvSpPr/>
            <p:nvPr/>
          </p:nvSpPr>
          <p:spPr>
            <a:xfrm>
              <a:off x="2905217" y="2800575"/>
              <a:ext cx="430775" cy="334225"/>
            </a:xfrm>
            <a:custGeom>
              <a:avLst/>
              <a:gdLst/>
              <a:ahLst/>
              <a:cxnLst/>
              <a:rect l="l" t="t" r="r" b="b"/>
              <a:pathLst>
                <a:path w="17231" h="13369" extrusionOk="0">
                  <a:moveTo>
                    <a:pt x="5289" y="1"/>
                  </a:moveTo>
                  <a:cubicBezTo>
                    <a:pt x="3279" y="1"/>
                    <a:pt x="1526" y="723"/>
                    <a:pt x="516" y="2174"/>
                  </a:cubicBezTo>
                  <a:cubicBezTo>
                    <a:pt x="310" y="2483"/>
                    <a:pt x="103" y="2793"/>
                    <a:pt x="0" y="3154"/>
                  </a:cubicBezTo>
                  <a:cubicBezTo>
                    <a:pt x="1029" y="2262"/>
                    <a:pt x="2453" y="1817"/>
                    <a:pt x="4034" y="1817"/>
                  </a:cubicBezTo>
                  <a:cubicBezTo>
                    <a:pt x="6021" y="1817"/>
                    <a:pt x="8255" y="2520"/>
                    <a:pt x="10266" y="3928"/>
                  </a:cubicBezTo>
                  <a:cubicBezTo>
                    <a:pt x="13929" y="6507"/>
                    <a:pt x="15631" y="10479"/>
                    <a:pt x="14496" y="13368"/>
                  </a:cubicBezTo>
                  <a:cubicBezTo>
                    <a:pt x="14754" y="13110"/>
                    <a:pt x="15012" y="12853"/>
                    <a:pt x="15218" y="12543"/>
                  </a:cubicBezTo>
                  <a:cubicBezTo>
                    <a:pt x="17230" y="9654"/>
                    <a:pt x="15631" y="4960"/>
                    <a:pt x="11556" y="2122"/>
                  </a:cubicBezTo>
                  <a:cubicBezTo>
                    <a:pt x="9527" y="710"/>
                    <a:pt x="7281" y="1"/>
                    <a:pt x="5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8"/>
            <p:cNvSpPr/>
            <p:nvPr/>
          </p:nvSpPr>
          <p:spPr>
            <a:xfrm>
              <a:off x="2383575" y="1405700"/>
              <a:ext cx="1071750" cy="727000"/>
            </a:xfrm>
            <a:custGeom>
              <a:avLst/>
              <a:gdLst/>
              <a:ahLst/>
              <a:cxnLst/>
              <a:rect l="l" t="t" r="r" b="b"/>
              <a:pathLst>
                <a:path w="42870" h="29080" extrusionOk="0">
                  <a:moveTo>
                    <a:pt x="38275" y="1"/>
                  </a:moveTo>
                  <a:cubicBezTo>
                    <a:pt x="17716" y="1"/>
                    <a:pt x="1" y="29080"/>
                    <a:pt x="1" y="29080"/>
                  </a:cubicBezTo>
                  <a:cubicBezTo>
                    <a:pt x="1" y="29080"/>
                    <a:pt x="9110" y="25113"/>
                    <a:pt x="15751" y="25113"/>
                  </a:cubicBezTo>
                  <a:cubicBezTo>
                    <a:pt x="16335" y="25113"/>
                    <a:pt x="16899" y="25144"/>
                    <a:pt x="17437" y="25211"/>
                  </a:cubicBezTo>
                  <a:cubicBezTo>
                    <a:pt x="17877" y="25270"/>
                    <a:pt x="18318" y="25299"/>
                    <a:pt x="18756" y="25299"/>
                  </a:cubicBezTo>
                  <a:cubicBezTo>
                    <a:pt x="21765" y="25299"/>
                    <a:pt x="24677" y="23934"/>
                    <a:pt x="26568" y="21548"/>
                  </a:cubicBezTo>
                  <a:cubicBezTo>
                    <a:pt x="34152" y="11798"/>
                    <a:pt x="42870" y="500"/>
                    <a:pt x="42870" y="500"/>
                  </a:cubicBezTo>
                  <a:cubicBezTo>
                    <a:pt x="41327" y="159"/>
                    <a:pt x="39793" y="1"/>
                    <a:pt x="38275"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8"/>
            <p:cNvSpPr/>
            <p:nvPr/>
          </p:nvSpPr>
          <p:spPr>
            <a:xfrm>
              <a:off x="4067925" y="2137825"/>
              <a:ext cx="713225" cy="1249750"/>
            </a:xfrm>
            <a:custGeom>
              <a:avLst/>
              <a:gdLst/>
              <a:ahLst/>
              <a:cxnLst/>
              <a:rect l="l" t="t" r="r" b="b"/>
              <a:pathLst>
                <a:path w="28529" h="49990" extrusionOk="0">
                  <a:moveTo>
                    <a:pt x="16302" y="1"/>
                  </a:moveTo>
                  <a:cubicBezTo>
                    <a:pt x="16301" y="1"/>
                    <a:pt x="8667" y="11970"/>
                    <a:pt x="2012" y="22390"/>
                  </a:cubicBezTo>
                  <a:cubicBezTo>
                    <a:pt x="155" y="25382"/>
                    <a:pt x="0" y="29148"/>
                    <a:pt x="1651" y="32295"/>
                  </a:cubicBezTo>
                  <a:cubicBezTo>
                    <a:pt x="4643" y="38228"/>
                    <a:pt x="3869" y="49990"/>
                    <a:pt x="3869" y="49990"/>
                  </a:cubicBezTo>
                  <a:cubicBezTo>
                    <a:pt x="3869" y="49990"/>
                    <a:pt x="28528" y="19450"/>
                    <a:pt x="16302"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8"/>
            <p:cNvSpPr/>
            <p:nvPr/>
          </p:nvSpPr>
          <p:spPr>
            <a:xfrm>
              <a:off x="2224939" y="3215148"/>
              <a:ext cx="4381075" cy="3129163"/>
            </a:xfrm>
            <a:custGeom>
              <a:avLst/>
              <a:gdLst/>
              <a:ahLst/>
              <a:cxnLst/>
              <a:rect l="l" t="t" r="r" b="b"/>
              <a:pathLst>
                <a:path w="175243" h="94737" extrusionOk="0">
                  <a:moveTo>
                    <a:pt x="52827" y="1"/>
                  </a:moveTo>
                  <a:cubicBezTo>
                    <a:pt x="51108" y="1"/>
                    <a:pt x="50388" y="2620"/>
                    <a:pt x="49266" y="6109"/>
                  </a:cubicBezTo>
                  <a:cubicBezTo>
                    <a:pt x="45036" y="19470"/>
                    <a:pt x="20996" y="22617"/>
                    <a:pt x="32036" y="41911"/>
                  </a:cubicBezTo>
                  <a:cubicBezTo>
                    <a:pt x="43128" y="61153"/>
                    <a:pt x="37195" y="56975"/>
                    <a:pt x="18623" y="64713"/>
                  </a:cubicBezTo>
                  <a:cubicBezTo>
                    <a:pt x="0" y="72451"/>
                    <a:pt x="9596" y="94737"/>
                    <a:pt x="27548" y="94737"/>
                  </a:cubicBezTo>
                  <a:lnTo>
                    <a:pt x="135934" y="94737"/>
                  </a:lnTo>
                  <a:cubicBezTo>
                    <a:pt x="175242" y="94737"/>
                    <a:pt x="154025" y="35180"/>
                    <a:pt x="133333" y="35180"/>
                  </a:cubicBezTo>
                  <a:cubicBezTo>
                    <a:pt x="127880" y="35180"/>
                    <a:pt x="122462" y="39318"/>
                    <a:pt x="118199" y="49775"/>
                  </a:cubicBezTo>
                  <a:lnTo>
                    <a:pt x="118199" y="49775"/>
                  </a:lnTo>
                  <a:cubicBezTo>
                    <a:pt x="124388" y="34552"/>
                    <a:pt x="104978" y="27775"/>
                    <a:pt x="89495" y="27775"/>
                  </a:cubicBezTo>
                  <a:cubicBezTo>
                    <a:pt x="84959" y="27775"/>
                    <a:pt x="80759" y="28357"/>
                    <a:pt x="77640" y="29478"/>
                  </a:cubicBezTo>
                  <a:cubicBezTo>
                    <a:pt x="70906" y="31890"/>
                    <a:pt x="64123" y="33997"/>
                    <a:pt x="58876" y="33997"/>
                  </a:cubicBezTo>
                  <a:cubicBezTo>
                    <a:pt x="53352" y="33997"/>
                    <a:pt x="49531" y="31661"/>
                    <a:pt x="49266" y="24887"/>
                  </a:cubicBezTo>
                  <a:cubicBezTo>
                    <a:pt x="48699" y="11732"/>
                    <a:pt x="59326" y="3530"/>
                    <a:pt x="54270" y="486"/>
                  </a:cubicBezTo>
                  <a:cubicBezTo>
                    <a:pt x="53718" y="154"/>
                    <a:pt x="53243" y="1"/>
                    <a:pt x="52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8"/>
            <p:cNvSpPr/>
            <p:nvPr/>
          </p:nvSpPr>
          <p:spPr>
            <a:xfrm>
              <a:off x="2224939" y="3215113"/>
              <a:ext cx="4381075" cy="3129163"/>
            </a:xfrm>
            <a:custGeom>
              <a:avLst/>
              <a:gdLst/>
              <a:ahLst/>
              <a:cxnLst/>
              <a:rect l="l" t="t" r="r" b="b"/>
              <a:pathLst>
                <a:path w="175243" h="94737" extrusionOk="0">
                  <a:moveTo>
                    <a:pt x="52827" y="1"/>
                  </a:moveTo>
                  <a:cubicBezTo>
                    <a:pt x="51108" y="1"/>
                    <a:pt x="50388" y="2620"/>
                    <a:pt x="49266" y="6109"/>
                  </a:cubicBezTo>
                  <a:cubicBezTo>
                    <a:pt x="45036" y="19470"/>
                    <a:pt x="20996" y="22617"/>
                    <a:pt x="32036" y="41911"/>
                  </a:cubicBezTo>
                  <a:cubicBezTo>
                    <a:pt x="43128" y="61153"/>
                    <a:pt x="37195" y="56975"/>
                    <a:pt x="18623" y="64713"/>
                  </a:cubicBezTo>
                  <a:cubicBezTo>
                    <a:pt x="0" y="72451"/>
                    <a:pt x="9596" y="94737"/>
                    <a:pt x="27548" y="94737"/>
                  </a:cubicBezTo>
                  <a:lnTo>
                    <a:pt x="135934" y="94737"/>
                  </a:lnTo>
                  <a:cubicBezTo>
                    <a:pt x="175242" y="94737"/>
                    <a:pt x="154025" y="35180"/>
                    <a:pt x="133333" y="35180"/>
                  </a:cubicBezTo>
                  <a:cubicBezTo>
                    <a:pt x="127880" y="35180"/>
                    <a:pt x="122462" y="39318"/>
                    <a:pt x="118199" y="49775"/>
                  </a:cubicBezTo>
                  <a:lnTo>
                    <a:pt x="118199" y="49775"/>
                  </a:lnTo>
                  <a:cubicBezTo>
                    <a:pt x="124388" y="34552"/>
                    <a:pt x="104978" y="27775"/>
                    <a:pt x="89495" y="27775"/>
                  </a:cubicBezTo>
                  <a:cubicBezTo>
                    <a:pt x="84959" y="27775"/>
                    <a:pt x="80759" y="28357"/>
                    <a:pt x="77640" y="29478"/>
                  </a:cubicBezTo>
                  <a:cubicBezTo>
                    <a:pt x="70906" y="31890"/>
                    <a:pt x="64123" y="33997"/>
                    <a:pt x="58876" y="33997"/>
                  </a:cubicBezTo>
                  <a:cubicBezTo>
                    <a:pt x="53352" y="33997"/>
                    <a:pt x="49531" y="31661"/>
                    <a:pt x="49266" y="24887"/>
                  </a:cubicBezTo>
                  <a:cubicBezTo>
                    <a:pt x="48699" y="11732"/>
                    <a:pt x="59326" y="3530"/>
                    <a:pt x="54270" y="486"/>
                  </a:cubicBezTo>
                  <a:cubicBezTo>
                    <a:pt x="53718" y="154"/>
                    <a:pt x="53243" y="1"/>
                    <a:pt x="52827" y="1"/>
                  </a:cubicBezTo>
                  <a:close/>
                </a:path>
              </a:pathLst>
            </a:custGeom>
            <a:solidFill>
              <a:srgbClr val="FFFFFF">
                <a:alpha val="3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8"/>
            <p:cNvSpPr/>
            <p:nvPr/>
          </p:nvSpPr>
          <p:spPr>
            <a:xfrm>
              <a:off x="1082262" y="2532350"/>
              <a:ext cx="3207500" cy="3811959"/>
            </a:xfrm>
            <a:custGeom>
              <a:avLst/>
              <a:gdLst/>
              <a:ahLst/>
              <a:cxnLst/>
              <a:rect l="l" t="t" r="r" b="b"/>
              <a:pathLst>
                <a:path w="128300" h="115409" extrusionOk="0">
                  <a:moveTo>
                    <a:pt x="70155" y="0"/>
                  </a:moveTo>
                  <a:cubicBezTo>
                    <a:pt x="66982" y="0"/>
                    <a:pt x="61125" y="5005"/>
                    <a:pt x="55354" y="10737"/>
                  </a:cubicBezTo>
                  <a:cubicBezTo>
                    <a:pt x="47668" y="18372"/>
                    <a:pt x="43850" y="35809"/>
                    <a:pt x="36421" y="44888"/>
                  </a:cubicBezTo>
                  <a:cubicBezTo>
                    <a:pt x="28993" y="54019"/>
                    <a:pt x="7636" y="62222"/>
                    <a:pt x="16044" y="75893"/>
                  </a:cubicBezTo>
                  <a:cubicBezTo>
                    <a:pt x="28271" y="96064"/>
                    <a:pt x="1" y="115409"/>
                    <a:pt x="33481" y="115409"/>
                  </a:cubicBezTo>
                  <a:lnTo>
                    <a:pt x="102144" y="115409"/>
                  </a:lnTo>
                  <a:cubicBezTo>
                    <a:pt x="114732" y="115409"/>
                    <a:pt x="128299" y="100036"/>
                    <a:pt x="108747" y="89615"/>
                  </a:cubicBezTo>
                  <a:cubicBezTo>
                    <a:pt x="104931" y="87581"/>
                    <a:pt x="100745" y="86870"/>
                    <a:pt x="96420" y="86870"/>
                  </a:cubicBezTo>
                  <a:cubicBezTo>
                    <a:pt x="86360" y="86870"/>
                    <a:pt x="75549" y="90718"/>
                    <a:pt x="66888" y="90718"/>
                  </a:cubicBezTo>
                  <a:cubicBezTo>
                    <a:pt x="60196" y="90718"/>
                    <a:pt x="54788" y="88421"/>
                    <a:pt x="52001" y="80278"/>
                  </a:cubicBezTo>
                  <a:cubicBezTo>
                    <a:pt x="48080" y="68774"/>
                    <a:pt x="62318" y="74035"/>
                    <a:pt x="55715" y="55206"/>
                  </a:cubicBezTo>
                  <a:cubicBezTo>
                    <a:pt x="49164" y="36325"/>
                    <a:pt x="49576" y="31166"/>
                    <a:pt x="52930" y="22757"/>
                  </a:cubicBezTo>
                  <a:cubicBezTo>
                    <a:pt x="61132" y="2277"/>
                    <a:pt x="74545" y="9396"/>
                    <a:pt x="72326" y="1812"/>
                  </a:cubicBezTo>
                  <a:cubicBezTo>
                    <a:pt x="71966" y="552"/>
                    <a:pt x="71209" y="0"/>
                    <a:pt x="70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8"/>
            <p:cNvSpPr/>
            <p:nvPr/>
          </p:nvSpPr>
          <p:spPr>
            <a:xfrm>
              <a:off x="1082262" y="2532350"/>
              <a:ext cx="3207500" cy="3811959"/>
            </a:xfrm>
            <a:custGeom>
              <a:avLst/>
              <a:gdLst/>
              <a:ahLst/>
              <a:cxnLst/>
              <a:rect l="l" t="t" r="r" b="b"/>
              <a:pathLst>
                <a:path w="128300" h="115409" extrusionOk="0">
                  <a:moveTo>
                    <a:pt x="70155" y="0"/>
                  </a:moveTo>
                  <a:cubicBezTo>
                    <a:pt x="66982" y="0"/>
                    <a:pt x="61125" y="5005"/>
                    <a:pt x="55354" y="10737"/>
                  </a:cubicBezTo>
                  <a:cubicBezTo>
                    <a:pt x="47668" y="18372"/>
                    <a:pt x="43850" y="35809"/>
                    <a:pt x="36421" y="44888"/>
                  </a:cubicBezTo>
                  <a:cubicBezTo>
                    <a:pt x="28993" y="54019"/>
                    <a:pt x="7636" y="62222"/>
                    <a:pt x="16044" y="75893"/>
                  </a:cubicBezTo>
                  <a:cubicBezTo>
                    <a:pt x="28271" y="96064"/>
                    <a:pt x="1" y="115409"/>
                    <a:pt x="33481" y="115409"/>
                  </a:cubicBezTo>
                  <a:lnTo>
                    <a:pt x="102144" y="115409"/>
                  </a:lnTo>
                  <a:cubicBezTo>
                    <a:pt x="114732" y="115409"/>
                    <a:pt x="128299" y="100036"/>
                    <a:pt x="108747" y="89615"/>
                  </a:cubicBezTo>
                  <a:cubicBezTo>
                    <a:pt x="104931" y="87581"/>
                    <a:pt x="100745" y="86870"/>
                    <a:pt x="96420" y="86870"/>
                  </a:cubicBezTo>
                  <a:cubicBezTo>
                    <a:pt x="86360" y="86870"/>
                    <a:pt x="75549" y="90718"/>
                    <a:pt x="66888" y="90718"/>
                  </a:cubicBezTo>
                  <a:cubicBezTo>
                    <a:pt x="60196" y="90718"/>
                    <a:pt x="54788" y="88421"/>
                    <a:pt x="52001" y="80278"/>
                  </a:cubicBezTo>
                  <a:cubicBezTo>
                    <a:pt x="48080" y="68774"/>
                    <a:pt x="62318" y="74035"/>
                    <a:pt x="55715" y="55206"/>
                  </a:cubicBezTo>
                  <a:cubicBezTo>
                    <a:pt x="49164" y="36325"/>
                    <a:pt x="49576" y="31166"/>
                    <a:pt x="52930" y="22757"/>
                  </a:cubicBezTo>
                  <a:cubicBezTo>
                    <a:pt x="61132" y="2277"/>
                    <a:pt x="74545" y="9396"/>
                    <a:pt x="72326" y="1812"/>
                  </a:cubicBezTo>
                  <a:cubicBezTo>
                    <a:pt x="71966" y="552"/>
                    <a:pt x="71209" y="0"/>
                    <a:pt x="70155" y="0"/>
                  </a:cubicBezTo>
                  <a:close/>
                </a:path>
              </a:pathLst>
            </a:custGeom>
            <a:solidFill>
              <a:srgbClr val="FFFFFF">
                <a:alpha val="3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8"/>
            <p:cNvSpPr/>
            <p:nvPr/>
          </p:nvSpPr>
          <p:spPr>
            <a:xfrm>
              <a:off x="1836738" y="2616544"/>
              <a:ext cx="3871675" cy="3727766"/>
            </a:xfrm>
            <a:custGeom>
              <a:avLst/>
              <a:gdLst/>
              <a:ahLst/>
              <a:cxnLst/>
              <a:rect l="l" t="t" r="r" b="b"/>
              <a:pathLst>
                <a:path w="154867" h="112860" extrusionOk="0">
                  <a:moveTo>
                    <a:pt x="59240" y="0"/>
                  </a:moveTo>
                  <a:cubicBezTo>
                    <a:pt x="58071" y="0"/>
                    <a:pt x="56978" y="489"/>
                    <a:pt x="56386" y="1585"/>
                  </a:cubicBezTo>
                  <a:cubicBezTo>
                    <a:pt x="49834" y="13502"/>
                    <a:pt x="36937" y="22220"/>
                    <a:pt x="29818" y="33002"/>
                  </a:cubicBezTo>
                  <a:cubicBezTo>
                    <a:pt x="22699" y="43784"/>
                    <a:pt x="38072" y="38315"/>
                    <a:pt x="19036" y="55133"/>
                  </a:cubicBezTo>
                  <a:cubicBezTo>
                    <a:pt x="0" y="71951"/>
                    <a:pt x="14445" y="112860"/>
                    <a:pt x="34255" y="112860"/>
                  </a:cubicBezTo>
                  <a:lnTo>
                    <a:pt x="125307" y="112860"/>
                  </a:lnTo>
                  <a:cubicBezTo>
                    <a:pt x="154867" y="112860"/>
                    <a:pt x="138771" y="80824"/>
                    <a:pt x="122676" y="75614"/>
                  </a:cubicBezTo>
                  <a:cubicBezTo>
                    <a:pt x="120785" y="75003"/>
                    <a:pt x="118805" y="74742"/>
                    <a:pt x="116772" y="74742"/>
                  </a:cubicBezTo>
                  <a:cubicBezTo>
                    <a:pt x="104629" y="74742"/>
                    <a:pt x="90577" y="84063"/>
                    <a:pt x="82046" y="84063"/>
                  </a:cubicBezTo>
                  <a:cubicBezTo>
                    <a:pt x="79809" y="84063"/>
                    <a:pt x="77952" y="83422"/>
                    <a:pt x="76608" y="81804"/>
                  </a:cubicBezTo>
                  <a:cubicBezTo>
                    <a:pt x="69283" y="73034"/>
                    <a:pt x="93838" y="71074"/>
                    <a:pt x="87493" y="56990"/>
                  </a:cubicBezTo>
                  <a:cubicBezTo>
                    <a:pt x="81148" y="42907"/>
                    <a:pt x="54167" y="41875"/>
                    <a:pt x="51330" y="27843"/>
                  </a:cubicBezTo>
                  <a:cubicBezTo>
                    <a:pt x="48544" y="13811"/>
                    <a:pt x="63660" y="8446"/>
                    <a:pt x="63814" y="4371"/>
                  </a:cubicBezTo>
                  <a:cubicBezTo>
                    <a:pt x="63882" y="1714"/>
                    <a:pt x="61428" y="0"/>
                    <a:pt x="59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8"/>
            <p:cNvSpPr/>
            <p:nvPr/>
          </p:nvSpPr>
          <p:spPr>
            <a:xfrm>
              <a:off x="1836738" y="2616540"/>
              <a:ext cx="3871675" cy="3727766"/>
            </a:xfrm>
            <a:custGeom>
              <a:avLst/>
              <a:gdLst/>
              <a:ahLst/>
              <a:cxnLst/>
              <a:rect l="l" t="t" r="r" b="b"/>
              <a:pathLst>
                <a:path w="154867" h="112860" extrusionOk="0">
                  <a:moveTo>
                    <a:pt x="59240" y="0"/>
                  </a:moveTo>
                  <a:cubicBezTo>
                    <a:pt x="58071" y="0"/>
                    <a:pt x="56978" y="489"/>
                    <a:pt x="56386" y="1585"/>
                  </a:cubicBezTo>
                  <a:cubicBezTo>
                    <a:pt x="49834" y="13502"/>
                    <a:pt x="36937" y="22220"/>
                    <a:pt x="29818" y="33002"/>
                  </a:cubicBezTo>
                  <a:cubicBezTo>
                    <a:pt x="22699" y="43784"/>
                    <a:pt x="38072" y="38315"/>
                    <a:pt x="19036" y="55133"/>
                  </a:cubicBezTo>
                  <a:cubicBezTo>
                    <a:pt x="0" y="71951"/>
                    <a:pt x="14445" y="112860"/>
                    <a:pt x="34255" y="112860"/>
                  </a:cubicBezTo>
                  <a:lnTo>
                    <a:pt x="125307" y="112860"/>
                  </a:lnTo>
                  <a:cubicBezTo>
                    <a:pt x="154867" y="112860"/>
                    <a:pt x="138771" y="80824"/>
                    <a:pt x="122676" y="75614"/>
                  </a:cubicBezTo>
                  <a:cubicBezTo>
                    <a:pt x="120785" y="75003"/>
                    <a:pt x="118805" y="74742"/>
                    <a:pt x="116772" y="74742"/>
                  </a:cubicBezTo>
                  <a:cubicBezTo>
                    <a:pt x="104629" y="74742"/>
                    <a:pt x="90577" y="84063"/>
                    <a:pt x="82046" y="84063"/>
                  </a:cubicBezTo>
                  <a:cubicBezTo>
                    <a:pt x="79809" y="84063"/>
                    <a:pt x="77952" y="83422"/>
                    <a:pt x="76608" y="81804"/>
                  </a:cubicBezTo>
                  <a:cubicBezTo>
                    <a:pt x="69283" y="73034"/>
                    <a:pt x="93838" y="71074"/>
                    <a:pt x="87493" y="56990"/>
                  </a:cubicBezTo>
                  <a:cubicBezTo>
                    <a:pt x="81148" y="42907"/>
                    <a:pt x="54167" y="41875"/>
                    <a:pt x="51330" y="27843"/>
                  </a:cubicBezTo>
                  <a:cubicBezTo>
                    <a:pt x="48544" y="13811"/>
                    <a:pt x="63660" y="8446"/>
                    <a:pt x="63814" y="4371"/>
                  </a:cubicBezTo>
                  <a:cubicBezTo>
                    <a:pt x="63882" y="1714"/>
                    <a:pt x="61428" y="0"/>
                    <a:pt x="59240" y="0"/>
                  </a:cubicBezTo>
                  <a:close/>
                </a:path>
              </a:pathLst>
            </a:cu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8"/>
            <p:cNvSpPr/>
            <p:nvPr/>
          </p:nvSpPr>
          <p:spPr>
            <a:xfrm>
              <a:off x="4067925" y="2137825"/>
              <a:ext cx="713225" cy="1249750"/>
            </a:xfrm>
            <a:custGeom>
              <a:avLst/>
              <a:gdLst/>
              <a:ahLst/>
              <a:cxnLst/>
              <a:rect l="l" t="t" r="r" b="b"/>
              <a:pathLst>
                <a:path w="28529" h="49990" extrusionOk="0">
                  <a:moveTo>
                    <a:pt x="16302" y="1"/>
                  </a:moveTo>
                  <a:cubicBezTo>
                    <a:pt x="16301" y="1"/>
                    <a:pt x="8667" y="11970"/>
                    <a:pt x="2012" y="22390"/>
                  </a:cubicBezTo>
                  <a:cubicBezTo>
                    <a:pt x="155" y="25382"/>
                    <a:pt x="0" y="29148"/>
                    <a:pt x="1651" y="32295"/>
                  </a:cubicBezTo>
                  <a:cubicBezTo>
                    <a:pt x="4643" y="38228"/>
                    <a:pt x="3869" y="49990"/>
                    <a:pt x="3869" y="49990"/>
                  </a:cubicBezTo>
                  <a:cubicBezTo>
                    <a:pt x="3869" y="49990"/>
                    <a:pt x="28528" y="19450"/>
                    <a:pt x="16302" y="1"/>
                  </a:cubicBezTo>
                  <a:close/>
                </a:path>
              </a:pathLst>
            </a:custGeom>
            <a:solidFill>
              <a:srgbClr val="000000">
                <a:alpha val="3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8"/>
            <p:cNvSpPr/>
            <p:nvPr/>
          </p:nvSpPr>
          <p:spPr>
            <a:xfrm>
              <a:off x="2383575" y="1405700"/>
              <a:ext cx="1071750" cy="727000"/>
            </a:xfrm>
            <a:custGeom>
              <a:avLst/>
              <a:gdLst/>
              <a:ahLst/>
              <a:cxnLst/>
              <a:rect l="l" t="t" r="r" b="b"/>
              <a:pathLst>
                <a:path w="42870" h="29080" extrusionOk="0">
                  <a:moveTo>
                    <a:pt x="38275" y="1"/>
                  </a:moveTo>
                  <a:cubicBezTo>
                    <a:pt x="17716" y="1"/>
                    <a:pt x="1" y="29080"/>
                    <a:pt x="1" y="29080"/>
                  </a:cubicBezTo>
                  <a:cubicBezTo>
                    <a:pt x="1" y="29080"/>
                    <a:pt x="9110" y="25113"/>
                    <a:pt x="15751" y="25113"/>
                  </a:cubicBezTo>
                  <a:cubicBezTo>
                    <a:pt x="16335" y="25113"/>
                    <a:pt x="16899" y="25144"/>
                    <a:pt x="17437" y="25211"/>
                  </a:cubicBezTo>
                  <a:cubicBezTo>
                    <a:pt x="17877" y="25270"/>
                    <a:pt x="18318" y="25299"/>
                    <a:pt x="18756" y="25299"/>
                  </a:cubicBezTo>
                  <a:cubicBezTo>
                    <a:pt x="21765" y="25299"/>
                    <a:pt x="24677" y="23934"/>
                    <a:pt x="26568" y="21548"/>
                  </a:cubicBezTo>
                  <a:cubicBezTo>
                    <a:pt x="34152" y="11798"/>
                    <a:pt x="42870" y="500"/>
                    <a:pt x="42870" y="500"/>
                  </a:cubicBezTo>
                  <a:cubicBezTo>
                    <a:pt x="41327" y="159"/>
                    <a:pt x="39793" y="1"/>
                    <a:pt x="38275" y="1"/>
                  </a:cubicBezTo>
                  <a:close/>
                </a:path>
              </a:pathLst>
            </a:custGeom>
            <a:solidFill>
              <a:srgbClr val="000000">
                <a:alpha val="3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78"/>
          <p:cNvGrpSpPr/>
          <p:nvPr/>
        </p:nvGrpSpPr>
        <p:grpSpPr>
          <a:xfrm>
            <a:off x="3906175" y="1693175"/>
            <a:ext cx="632425" cy="1372350"/>
            <a:chOff x="3906175" y="1693175"/>
            <a:chExt cx="632425" cy="1372350"/>
          </a:xfrm>
        </p:grpSpPr>
        <p:sp>
          <p:nvSpPr>
            <p:cNvPr id="1483" name="Google Shape;1483;p78"/>
            <p:cNvSpPr/>
            <p:nvPr/>
          </p:nvSpPr>
          <p:spPr>
            <a:xfrm rot="10800000">
              <a:off x="4262300" y="1693175"/>
              <a:ext cx="276300" cy="27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rot="10800000">
              <a:off x="3906175" y="2927225"/>
              <a:ext cx="138300" cy="138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E7B5CFD8-8E54-4D83-8C7A-63F51B7AF963}"/>
              </a:ext>
            </a:extLst>
          </p:cNvPr>
          <p:cNvPicPr>
            <a:picLocks noChangeAspect="1"/>
          </p:cNvPicPr>
          <p:nvPr/>
        </p:nvPicPr>
        <p:blipFill>
          <a:blip r:embed="rId3"/>
          <a:stretch>
            <a:fillRect/>
          </a:stretch>
        </p:blipFill>
        <p:spPr>
          <a:xfrm>
            <a:off x="5055074" y="3065526"/>
            <a:ext cx="3364307" cy="11764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D1E94C-CA03-46D2-8E9E-F9CB5ADD7591}"/>
              </a:ext>
            </a:extLst>
          </p:cNvPr>
          <p:cNvSpPr>
            <a:spLocks noGrp="1"/>
          </p:cNvSpPr>
          <p:nvPr>
            <p:ph type="title"/>
          </p:nvPr>
        </p:nvSpPr>
        <p:spPr>
          <a:xfrm>
            <a:off x="1691805" y="144375"/>
            <a:ext cx="5632800" cy="429900"/>
          </a:xfrm>
        </p:spPr>
        <p:txBody>
          <a:bodyPr/>
          <a:lstStyle/>
          <a:p>
            <a:r>
              <a:rPr lang="en-IN" dirty="0"/>
              <a:t>Mind Map for Cyber Security</a:t>
            </a:r>
          </a:p>
        </p:txBody>
      </p:sp>
      <p:pic>
        <p:nvPicPr>
          <p:cNvPr id="7" name="Picture 6">
            <a:extLst>
              <a:ext uri="{FF2B5EF4-FFF2-40B4-BE49-F238E27FC236}">
                <a16:creationId xmlns:a16="http://schemas.microsoft.com/office/drawing/2014/main" id="{CFC2A4E3-19CE-4578-9375-417040B7D898}"/>
              </a:ext>
            </a:extLst>
          </p:cNvPr>
          <p:cNvPicPr>
            <a:picLocks noChangeAspect="1"/>
          </p:cNvPicPr>
          <p:nvPr/>
        </p:nvPicPr>
        <p:blipFill>
          <a:blip r:embed="rId2"/>
          <a:stretch>
            <a:fillRect/>
          </a:stretch>
        </p:blipFill>
        <p:spPr>
          <a:xfrm>
            <a:off x="1104107" y="882895"/>
            <a:ext cx="7091680" cy="3674452"/>
          </a:xfrm>
          <a:prstGeom prst="rect">
            <a:avLst/>
          </a:prstGeom>
        </p:spPr>
      </p:pic>
    </p:spTree>
    <p:extLst>
      <p:ext uri="{BB962C8B-B14F-4D97-AF65-F5344CB8AC3E}">
        <p14:creationId xmlns:p14="http://schemas.microsoft.com/office/powerpoint/2010/main" val="13230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dirty="0"/>
              <a:t>The Big Image of AI impact on</a:t>
            </a:r>
            <a:r>
              <a:rPr lang="en-US" dirty="0"/>
              <a:t> Cyber Security</a:t>
            </a:r>
            <a:endParaRPr dirty="0"/>
          </a:p>
        </p:txBody>
      </p:sp>
      <p:sp>
        <p:nvSpPr>
          <p:cNvPr id="6" name="TextBox 5">
            <a:extLst>
              <a:ext uri="{FF2B5EF4-FFF2-40B4-BE49-F238E27FC236}">
                <a16:creationId xmlns:a16="http://schemas.microsoft.com/office/drawing/2014/main" id="{08B780AF-63C4-46F3-9BC4-0EB125E5713D}"/>
              </a:ext>
            </a:extLst>
          </p:cNvPr>
          <p:cNvSpPr txBox="1"/>
          <p:nvPr/>
        </p:nvSpPr>
        <p:spPr>
          <a:xfrm>
            <a:off x="622934" y="796527"/>
            <a:ext cx="7566325" cy="4770537"/>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dk1"/>
                </a:solidFill>
                <a:latin typeface="Titillium Web"/>
                <a:ea typeface="Titillium Web"/>
                <a:cs typeface="Titillium Web"/>
                <a:sym typeface="Titillium Web"/>
              </a:rPr>
              <a:t>With today’s ever evolving cyber-attacks and proliferation of devices, machine learning and AI can be used to “keep up with the bad guys”.</a:t>
            </a:r>
          </a:p>
          <a:p>
            <a:endParaRPr lang="en-US" sz="1600" b="1" dirty="0">
              <a:solidFill>
                <a:schemeClr val="dk1"/>
              </a:solidFill>
              <a:latin typeface="Titillium Web"/>
              <a:ea typeface="Titillium Web"/>
              <a:cs typeface="Titillium Web"/>
              <a:sym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sym typeface="Titillium Web"/>
              </a:rPr>
              <a:t>It automates threat detection and respond more efficiently than traditional software driven approaches.</a:t>
            </a:r>
          </a:p>
          <a:p>
            <a:pPr marL="285750" indent="-285750">
              <a:buFont typeface="Arial" panose="020B0604020202020204" pitchFamily="34" charset="0"/>
              <a:buChar char="•"/>
            </a:pPr>
            <a:endParaRPr lang="en-US" sz="1600" b="1" dirty="0">
              <a:solidFill>
                <a:schemeClr val="dk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sym typeface="Titillium Web"/>
              </a:rPr>
              <a:t>Artificial intelligence techniques can be used to learn how to remove noise or unwanted data and to enable security experts to understand the cyber environment in order to detect abnormal activity.</a:t>
            </a:r>
          </a:p>
          <a:p>
            <a:pPr marL="285750" indent="-285750">
              <a:buFont typeface="Arial" panose="020B0604020202020204" pitchFamily="34" charset="0"/>
              <a:buChar char="•"/>
            </a:pPr>
            <a:endParaRPr lang="en-US" sz="1600" b="1" dirty="0">
              <a:solidFill>
                <a:schemeClr val="dk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sym typeface="Titillium Web"/>
              </a:rPr>
              <a:t>Ai can also benefit cybersecurity with automated techniques to generate whenever cyber threats are detected. Artificial Intelligence is able to analyze massive amounts of data and allow the development of existing systems and software in an appropriate way to reduce cyber attacks.</a:t>
            </a:r>
          </a:p>
          <a:p>
            <a:pPr marL="285750" indent="-285750">
              <a:buFont typeface="Arial" panose="020B0604020202020204" pitchFamily="34" charset="0"/>
              <a:buChar char="•"/>
            </a:pPr>
            <a:endParaRPr lang="en-US" sz="1600" b="1" dirty="0">
              <a:solidFill>
                <a:schemeClr val="dk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sym typeface="Titillium Web"/>
              </a:rPr>
              <a:t>Similarly, the implementation of AI for cyber security solutions will help to protect organizations from existing cyber threats and identify new types of malware.</a:t>
            </a:r>
          </a:p>
          <a:p>
            <a:endParaRPr lang="en-IN" sz="1600" b="1" dirty="0">
              <a:solidFill>
                <a:schemeClr val="tx1"/>
              </a:solidFill>
              <a:latin typeface="Titillium Web"/>
              <a:cs typeface="Titillium Web"/>
              <a:sym typeface="Titillium Web"/>
            </a:endParaRPr>
          </a:p>
          <a:p>
            <a:endParaRPr lang="en-US" sz="1600" b="1" dirty="0">
              <a:solidFill>
                <a:schemeClr val="dk1"/>
              </a:solidFill>
              <a:latin typeface="Titillium Web"/>
              <a:cs typeface="Titillium Web"/>
              <a:sym typeface="Titillium Web"/>
            </a:endParaRPr>
          </a:p>
        </p:txBody>
      </p:sp>
    </p:spTree>
    <p:extLst>
      <p:ext uri="{BB962C8B-B14F-4D97-AF65-F5344CB8AC3E}">
        <p14:creationId xmlns:p14="http://schemas.microsoft.com/office/powerpoint/2010/main" val="2957023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dirty="0"/>
              <a:t>The Big Image of AI impact on</a:t>
            </a:r>
            <a:r>
              <a:rPr lang="en-US" dirty="0"/>
              <a:t> Cyber Security</a:t>
            </a:r>
            <a:endParaRPr dirty="0"/>
          </a:p>
        </p:txBody>
      </p:sp>
      <p:sp>
        <p:nvSpPr>
          <p:cNvPr id="6" name="TextBox 5">
            <a:extLst>
              <a:ext uri="{FF2B5EF4-FFF2-40B4-BE49-F238E27FC236}">
                <a16:creationId xmlns:a16="http://schemas.microsoft.com/office/drawing/2014/main" id="{08B780AF-63C4-46F3-9BC4-0EB125E5713D}"/>
              </a:ext>
            </a:extLst>
          </p:cNvPr>
          <p:cNvSpPr txBox="1"/>
          <p:nvPr/>
        </p:nvSpPr>
        <p:spPr>
          <a:xfrm>
            <a:off x="622934" y="796527"/>
            <a:ext cx="7566325" cy="4524315"/>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dk1"/>
                </a:solidFill>
                <a:latin typeface="Titillium Web"/>
                <a:ea typeface="Titillium Web"/>
                <a:cs typeface="Titillium Web"/>
                <a:sym typeface="Titillium Web"/>
              </a:rPr>
              <a:t>AI – based cyber security systems can provide effective security standards and help develop better prevention and recovery strategies.</a:t>
            </a:r>
          </a:p>
          <a:p>
            <a:endParaRPr lang="en-US" sz="1600" b="1" dirty="0">
              <a:solidFill>
                <a:schemeClr val="dk1"/>
              </a:solidFill>
              <a:latin typeface="Titillium Web"/>
              <a:ea typeface="Titillium Web"/>
              <a:cs typeface="Titillium Web"/>
              <a:sym typeface="Titillium Web"/>
            </a:endParaRPr>
          </a:p>
          <a:p>
            <a:pPr marL="285750" indent="-285750">
              <a:buFont typeface="Arial" panose="020B0604020202020204" pitchFamily="34" charset="0"/>
              <a:buChar char="•"/>
            </a:pPr>
            <a:r>
              <a:rPr lang="en-US" sz="1600" b="1" dirty="0">
                <a:solidFill>
                  <a:schemeClr val="dk1"/>
                </a:solidFill>
                <a:latin typeface="Titillium Web"/>
                <a:cs typeface="Titillium Web"/>
                <a:sym typeface="Titillium Web"/>
              </a:rPr>
              <a:t> The use of AI for cyber security helps to create a dynamic, real – time, global authentication framework that changes location or network access privileges.</a:t>
            </a:r>
          </a:p>
          <a:p>
            <a:pPr marL="285750" indent="-285750">
              <a:buFont typeface="Arial" panose="020B0604020202020204" pitchFamily="34" charset="0"/>
              <a:buChar char="•"/>
            </a:pPr>
            <a:endParaRPr lang="en-US" sz="1600" b="1" dirty="0">
              <a:solidFill>
                <a:schemeClr val="dk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More than 90 percent of US and Japan’s cybersecurity professionals expect attackers to use AI for the companies they are working for, according to a study by Webroot.</a:t>
            </a:r>
          </a:p>
          <a:p>
            <a:pPr marL="285750" indent="-285750">
              <a:buFont typeface="Arial" panose="020B0604020202020204" pitchFamily="34" charset="0"/>
              <a:buChar char="•"/>
            </a:pPr>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Enterprise AI initiatives have a wide range of potential vulnerabilities, including malicious corruption or manipulation of training data, implementation and component configuration.</a:t>
            </a:r>
          </a:p>
          <a:p>
            <a:pPr marL="285750" indent="-285750">
              <a:buFont typeface="Arial" panose="020B0604020202020204" pitchFamily="34" charset="0"/>
              <a:buChar char="•"/>
            </a:pPr>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r>
              <a:rPr lang="en-US" sz="1600" b="1" dirty="0">
                <a:solidFill>
                  <a:schemeClr val="tx1"/>
                </a:solidFill>
                <a:latin typeface="Titillium Web"/>
                <a:cs typeface="Titillium Web"/>
                <a:sym typeface="Titillium Web"/>
              </a:rPr>
              <a:t>Ai offers a huge potential for helping to overcome the challenge and evolve to help organizations improve their cybersecurity attitudes through intelligent code analysis and configuration analysis and activity monitoring.</a:t>
            </a:r>
            <a:endParaRPr lang="en-IN" sz="1600" b="1" dirty="0">
              <a:solidFill>
                <a:schemeClr val="tx1"/>
              </a:solidFill>
              <a:latin typeface="Titillium Web"/>
              <a:cs typeface="Titillium Web"/>
              <a:sym typeface="Titillium Web"/>
            </a:endParaRPr>
          </a:p>
          <a:p>
            <a:endParaRPr lang="en-US" sz="1600" b="1" dirty="0">
              <a:solidFill>
                <a:schemeClr val="dk1"/>
              </a:solidFill>
              <a:latin typeface="Titillium Web"/>
              <a:cs typeface="Titillium Web"/>
              <a:sym typeface="Titillium Web"/>
            </a:endParaRPr>
          </a:p>
        </p:txBody>
      </p:sp>
    </p:spTree>
    <p:extLst>
      <p:ext uri="{BB962C8B-B14F-4D97-AF65-F5344CB8AC3E}">
        <p14:creationId xmlns:p14="http://schemas.microsoft.com/office/powerpoint/2010/main" val="67678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dirty="0"/>
              <a:t>The Big Image of AI impact on</a:t>
            </a:r>
            <a:r>
              <a:rPr lang="en-US" dirty="0"/>
              <a:t> Cyber Security</a:t>
            </a:r>
            <a:endParaRPr dirty="0"/>
          </a:p>
        </p:txBody>
      </p:sp>
      <p:sp>
        <p:nvSpPr>
          <p:cNvPr id="6" name="TextBox 5">
            <a:extLst>
              <a:ext uri="{FF2B5EF4-FFF2-40B4-BE49-F238E27FC236}">
                <a16:creationId xmlns:a16="http://schemas.microsoft.com/office/drawing/2014/main" id="{08B780AF-63C4-46F3-9BC4-0EB125E5713D}"/>
              </a:ext>
            </a:extLst>
          </p:cNvPr>
          <p:cNvSpPr txBox="1"/>
          <p:nvPr/>
        </p:nvSpPr>
        <p:spPr>
          <a:xfrm>
            <a:off x="622934" y="796527"/>
            <a:ext cx="7956290" cy="4524315"/>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Threat Hunting :- </a:t>
            </a:r>
            <a:r>
              <a:rPr lang="en-US" sz="1600" b="1" dirty="0">
                <a:solidFill>
                  <a:schemeClr val="tx1"/>
                </a:solidFill>
                <a:latin typeface="Titillium Web"/>
                <a:cs typeface="Titillium Web"/>
                <a:sym typeface="Titillium Web"/>
              </a:rPr>
              <a:t> Traditional security techniques use signatures or indicators of compromise to identify threats. Signature-based techniques can detect about 90% of threats. Replacing traditional techniques with AI can increase the detection rates up to 95%, but we will get an explosion of false positives.</a:t>
            </a:r>
          </a:p>
          <a:p>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r>
              <a:rPr lang="en-IN" sz="1600" b="1" dirty="0">
                <a:solidFill>
                  <a:schemeClr val="tx2"/>
                </a:solidFill>
                <a:latin typeface="Titillium Web"/>
                <a:cs typeface="Titillium Web"/>
              </a:rPr>
              <a:t>Vulnerability management :- </a:t>
            </a:r>
            <a:r>
              <a:rPr lang="en-US" sz="1600" b="1" dirty="0">
                <a:solidFill>
                  <a:schemeClr val="tx1"/>
                </a:solidFill>
                <a:latin typeface="Titillium Web"/>
                <a:cs typeface="Titillium Web"/>
              </a:rPr>
              <a:t>AI and machine learning techniques like User and Event Behavioral Analytics (UEBA) can analyze baseline behavior of user accounts, endpoint and servers, and identify anomalous behavior that might signal a zero-day unknown attack.</a:t>
            </a:r>
          </a:p>
          <a:p>
            <a:endParaRPr lang="en-US" sz="1600" b="1" dirty="0">
              <a:solidFill>
                <a:schemeClr val="tx1"/>
              </a:solidFill>
              <a:latin typeface="Titillium Web"/>
              <a:cs typeface="Titillium Web"/>
            </a:endParaRPr>
          </a:p>
          <a:p>
            <a:endParaRPr lang="en-US" sz="1600" b="1" dirty="0">
              <a:solidFill>
                <a:schemeClr val="tx1"/>
              </a:solidFill>
              <a:latin typeface="Titillium Web"/>
              <a:cs typeface="Titillium Web"/>
            </a:endParaRPr>
          </a:p>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Behavioral Analysis:- </a:t>
            </a:r>
            <a:r>
              <a:rPr lang="en-US" sz="1600" b="1" dirty="0">
                <a:solidFill>
                  <a:schemeClr val="tx1"/>
                </a:solidFill>
                <a:latin typeface="Titillium Web"/>
                <a:cs typeface="Titillium Web"/>
                <a:sym typeface="Titillium Web"/>
              </a:rPr>
              <a:t> AI can develop a pattern by accessing users’ working methods. If any malware is introduced in the system, the working way would be changed, and that’s where the AI would detect the abnormality and report it to the authorities.</a:t>
            </a:r>
          </a:p>
          <a:p>
            <a:pPr marL="285750" indent="-285750">
              <a:buFont typeface="Arial" panose="020B0604020202020204" pitchFamily="34" charset="0"/>
              <a:buChar char="•"/>
            </a:pPr>
            <a:endParaRPr lang="en-US" sz="1600" b="1" dirty="0">
              <a:solidFill>
                <a:schemeClr val="tx1"/>
              </a:solidFill>
              <a:latin typeface="Titillium Web"/>
              <a:cs typeface="Titillium Web"/>
            </a:endParaRPr>
          </a:p>
          <a:p>
            <a:pPr marL="285750" indent="-285750">
              <a:buFont typeface="Arial" panose="020B0604020202020204" pitchFamily="34" charset="0"/>
              <a:buChar char="•"/>
            </a:pPr>
            <a:endParaRPr lang="en-US" sz="1600" b="1" dirty="0">
              <a:solidFill>
                <a:schemeClr val="tx1"/>
              </a:solidFill>
              <a:latin typeface="Titillium Web"/>
              <a:cs typeface="Titillium Web"/>
            </a:endParaRPr>
          </a:p>
          <a:p>
            <a:pPr marL="285750" indent="-285750">
              <a:buFont typeface="Arial" panose="020B0604020202020204" pitchFamily="34" charset="0"/>
              <a:buChar char="•"/>
            </a:pPr>
            <a:endParaRPr lang="en-IN" sz="1600" b="1" dirty="0">
              <a:solidFill>
                <a:schemeClr val="tx1"/>
              </a:solidFill>
              <a:latin typeface="Titillium Web"/>
              <a:cs typeface="Titillium Web"/>
            </a:endParaRPr>
          </a:p>
        </p:txBody>
      </p:sp>
    </p:spTree>
    <p:extLst>
      <p:ext uri="{BB962C8B-B14F-4D97-AF65-F5344CB8AC3E}">
        <p14:creationId xmlns:p14="http://schemas.microsoft.com/office/powerpoint/2010/main" val="374427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478097" y="0"/>
            <a:ext cx="7785349" cy="549767"/>
          </a:xfrm>
          <a:prstGeom prst="rect">
            <a:avLst/>
          </a:prstGeom>
        </p:spPr>
        <p:txBody>
          <a:bodyPr spcFirstLastPara="1" wrap="square" lIns="91425" tIns="91425" rIns="91425" bIns="91425" anchor="t" anchorCtr="0">
            <a:noAutofit/>
          </a:bodyPr>
          <a:lstStyle/>
          <a:p>
            <a:pPr lvl="0"/>
            <a:r>
              <a:rPr lang="en-CA" dirty="0"/>
              <a:t>The Big Image of AI impact on</a:t>
            </a:r>
            <a:r>
              <a:rPr lang="en-US" dirty="0"/>
              <a:t> Cyber Security</a:t>
            </a:r>
            <a:endParaRPr dirty="0"/>
          </a:p>
        </p:txBody>
      </p:sp>
      <p:sp>
        <p:nvSpPr>
          <p:cNvPr id="6" name="TextBox 5">
            <a:extLst>
              <a:ext uri="{FF2B5EF4-FFF2-40B4-BE49-F238E27FC236}">
                <a16:creationId xmlns:a16="http://schemas.microsoft.com/office/drawing/2014/main" id="{08B780AF-63C4-46F3-9BC4-0EB125E5713D}"/>
              </a:ext>
            </a:extLst>
          </p:cNvPr>
          <p:cNvSpPr txBox="1"/>
          <p:nvPr/>
        </p:nvSpPr>
        <p:spPr>
          <a:xfrm>
            <a:off x="622934" y="796527"/>
            <a:ext cx="7956290" cy="3785652"/>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tx2"/>
                </a:solidFill>
                <a:latin typeface="Titillium Web"/>
                <a:cs typeface="Titillium Web"/>
                <a:sym typeface="Titillium Web"/>
              </a:rPr>
              <a:t>Data centers :- </a:t>
            </a:r>
            <a:r>
              <a:rPr lang="en-US" sz="1600" b="1" dirty="0">
                <a:solidFill>
                  <a:schemeClr val="tx1"/>
                </a:solidFill>
                <a:latin typeface="Titillium Web"/>
                <a:cs typeface="Titillium Web"/>
                <a:sym typeface="Titillium Web"/>
              </a:rPr>
              <a:t> AI can optimize and monitor many essential data center processes like backup power, cooling filters, power consumption, internal temperatures, and bandwidth usage.</a:t>
            </a:r>
          </a:p>
          <a:p>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endParaRPr lang="en-US" sz="1600" b="1" dirty="0">
              <a:solidFill>
                <a:schemeClr val="tx1"/>
              </a:solidFill>
              <a:latin typeface="Titillium Web"/>
              <a:cs typeface="Titillium Web"/>
              <a:sym typeface="Titillium Web"/>
            </a:endParaRPr>
          </a:p>
          <a:p>
            <a:pPr marL="285750" indent="-285750">
              <a:buFont typeface="Arial" panose="020B0604020202020204" pitchFamily="34" charset="0"/>
              <a:buChar char="•"/>
            </a:pPr>
            <a:r>
              <a:rPr lang="en-IN" sz="1600" b="1" dirty="0">
                <a:solidFill>
                  <a:schemeClr val="tx2"/>
                </a:solidFill>
                <a:latin typeface="Titillium Web"/>
                <a:cs typeface="Titillium Web"/>
              </a:rPr>
              <a:t>Network security:- </a:t>
            </a:r>
            <a:r>
              <a:rPr lang="en-US" sz="1600" b="1" dirty="0">
                <a:solidFill>
                  <a:schemeClr val="tx1"/>
                </a:solidFill>
                <a:latin typeface="Titillium Web"/>
                <a:cs typeface="Titillium Web"/>
              </a:rPr>
              <a:t>Companies can leverage AI to improve network security by learning network traffic patterns and recommending both functional grouping of workloads and security policy.</a:t>
            </a:r>
          </a:p>
          <a:p>
            <a:endParaRPr lang="en-US" sz="1600" b="1" dirty="0">
              <a:solidFill>
                <a:schemeClr val="tx1"/>
              </a:solidFill>
              <a:latin typeface="Titillium Web"/>
              <a:cs typeface="Titillium Web"/>
            </a:endParaRPr>
          </a:p>
          <a:p>
            <a:endParaRPr lang="en-IN" sz="1600" b="1" dirty="0">
              <a:solidFill>
                <a:schemeClr val="tx1"/>
              </a:solidFill>
              <a:latin typeface="Titillium Web"/>
              <a:cs typeface="Titillium Web"/>
            </a:endParaRPr>
          </a:p>
          <a:p>
            <a:pPr marL="285750" indent="-285750">
              <a:buFont typeface="Arial" panose="020B0604020202020204" pitchFamily="34" charset="0"/>
              <a:buChar char="•"/>
            </a:pPr>
            <a:r>
              <a:rPr lang="en-IN" sz="1600" b="1" dirty="0">
                <a:solidFill>
                  <a:schemeClr val="tx2"/>
                </a:solidFill>
                <a:latin typeface="Titillium Web"/>
                <a:cs typeface="Titillium Web"/>
              </a:rPr>
              <a:t>Improving the Authentication:- </a:t>
            </a:r>
            <a:r>
              <a:rPr lang="en-US" sz="1600" b="1" dirty="0">
                <a:solidFill>
                  <a:schemeClr val="tx1"/>
                </a:solidFill>
                <a:latin typeface="Titillium Web"/>
                <a:cs typeface="Titillium Web"/>
              </a:rPr>
              <a:t>With modern biometric authentication methods such as face recognition and iris recognition, login authentication has become highly secure and comfortable. The use of AI in biometrics has ensured that cybercriminals cannot hack them.</a:t>
            </a:r>
          </a:p>
          <a:p>
            <a:pPr marL="285750" indent="-285750">
              <a:buFont typeface="Arial" panose="020B0604020202020204" pitchFamily="34" charset="0"/>
              <a:buChar char="•"/>
            </a:pPr>
            <a:endParaRPr lang="en-IN" sz="1600" b="1" dirty="0">
              <a:solidFill>
                <a:schemeClr val="tx1"/>
              </a:solidFill>
              <a:latin typeface="Titillium Web"/>
              <a:cs typeface="Titillium Web"/>
            </a:endParaRPr>
          </a:p>
        </p:txBody>
      </p:sp>
    </p:spTree>
    <p:extLst>
      <p:ext uri="{BB962C8B-B14F-4D97-AF65-F5344CB8AC3E}">
        <p14:creationId xmlns:p14="http://schemas.microsoft.com/office/powerpoint/2010/main" val="406454566"/>
      </p:ext>
    </p:extLst>
  </p:cSld>
  <p:clrMapOvr>
    <a:masterClrMapping/>
  </p:clrMapOvr>
</p:sld>
</file>

<file path=ppt/theme/theme1.xml><?xml version="1.0" encoding="utf-8"?>
<a:theme xmlns:a="http://schemas.openxmlformats.org/drawingml/2006/main" name="Space Vacation by Slidesgo">
  <a:themeElements>
    <a:clrScheme name="Simple Light">
      <a:dk1>
        <a:srgbClr val="FFFFFF"/>
      </a:dk1>
      <a:lt1>
        <a:srgbClr val="1E1632"/>
      </a:lt1>
      <a:dk2>
        <a:srgbClr val="D2C1FF"/>
      </a:dk2>
      <a:lt2>
        <a:srgbClr val="9900FF"/>
      </a:lt2>
      <a:accent1>
        <a:srgbClr val="1C4587"/>
      </a:accent1>
      <a:accent2>
        <a:srgbClr val="351C75"/>
      </a:accent2>
      <a:accent3>
        <a:srgbClr val="741B47"/>
      </a:accent3>
      <a:accent4>
        <a:srgbClr val="3C92D8"/>
      </a:accent4>
      <a:accent5>
        <a:srgbClr val="674EA7"/>
      </a:accent5>
      <a:accent6>
        <a:srgbClr val="A64D79"/>
      </a:accent6>
      <a:hlink>
        <a:srgbClr val="D2C1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2312</TotalTime>
  <Words>5067</Words>
  <Application>Microsoft Office PowerPoint</Application>
  <PresentationFormat>On-screen Show (16:9)</PresentationFormat>
  <Paragraphs>359</Paragraphs>
  <Slides>49</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myriad-pro</vt:lpstr>
      <vt:lpstr>Titillium Web</vt:lpstr>
      <vt:lpstr>Arial</vt:lpstr>
      <vt:lpstr>Space Vacation by Slidesgo</vt:lpstr>
      <vt:lpstr>AI Profiling For Specific Sectors</vt:lpstr>
      <vt:lpstr>Researched and Prepared by :</vt:lpstr>
      <vt:lpstr>Proof of Concept (POC) on my Machine:</vt:lpstr>
      <vt:lpstr>Table of Contents</vt:lpstr>
      <vt:lpstr>Mind Map for Cyber Security</vt:lpstr>
      <vt:lpstr>The Big Image of AI impact on Cyber Security</vt:lpstr>
      <vt:lpstr>The Big Image of AI impact on Cyber Security</vt:lpstr>
      <vt:lpstr>The Big Image of AI impact on Cyber Security</vt:lpstr>
      <vt:lpstr>The Big Image of AI impact on Cyber Security</vt:lpstr>
      <vt:lpstr>Main &amp; Popular Related Apps, Tools, Platforms, Solutions</vt:lpstr>
      <vt:lpstr>Main &amp; Popular Related Apps, Tools, Platforms, Solutions</vt:lpstr>
      <vt:lpstr>Main &amp; Popular Related Apps, Tools, Platforms, Solutions</vt:lpstr>
      <vt:lpstr>Main &amp; Popular Related Apps, Tools, Platforms, Solutions</vt:lpstr>
      <vt:lpstr>Main &amp; Popular Related Apps, Tools, Platforms, Solutions</vt:lpstr>
      <vt:lpstr>Main &amp; Popular Related Apps, Tools, Platforms, Solutions</vt:lpstr>
      <vt:lpstr>Main &amp; Popular Related Apps, Tools, Platforms, Solutions</vt:lpstr>
      <vt:lpstr>Main &amp; Popular Related Apps, Tools, Platforms, Solutions</vt:lpstr>
      <vt:lpstr>Main Related Players, Companies, Projects.</vt:lpstr>
      <vt:lpstr>Main Related Players, Companies, Projects.</vt:lpstr>
      <vt:lpstr>Main Related Players, Companies, Projects.</vt:lpstr>
      <vt:lpstr>Main Related Players, Companies, Projects.</vt:lpstr>
      <vt:lpstr>Mind Map for Agriculture</vt:lpstr>
      <vt:lpstr>The Big Image of AI impact on Agriculture:</vt:lpstr>
      <vt:lpstr>The Big Image of AI impact on Agriculture:</vt:lpstr>
      <vt:lpstr>Main &amp; Popular Related Apps, Tools, Platforms, Solutions</vt:lpstr>
      <vt:lpstr>Main &amp; Popular Related Apps, Tools, Platforms, Solutions</vt:lpstr>
      <vt:lpstr>Main Related Players, Companies, Projects:</vt:lpstr>
      <vt:lpstr>Main Related Players, Companies, Projects:</vt:lpstr>
      <vt:lpstr>Mind Map for E-Commerce</vt:lpstr>
      <vt:lpstr>The Big Image of AI impact on e-commerce</vt:lpstr>
      <vt:lpstr>The Big Image of AI impact on e-commerce</vt:lpstr>
      <vt:lpstr>The Big Image of AI impact on e-commerce</vt:lpstr>
      <vt:lpstr>Main &amp; Popular Related Apps, Tools, Platforms, Solutions</vt:lpstr>
      <vt:lpstr>Advanced Visual Search:</vt:lpstr>
      <vt:lpstr>Personalized Recommendations: </vt:lpstr>
      <vt:lpstr>Voice Assistance:</vt:lpstr>
      <vt:lpstr>Automated Product Description :</vt:lpstr>
      <vt:lpstr>Internet of Things (IoT):</vt:lpstr>
      <vt:lpstr>Data Management:</vt:lpstr>
      <vt:lpstr>Automation in Warehouse:</vt:lpstr>
      <vt:lpstr>Main Related Players, Companies, Projects.</vt:lpstr>
      <vt:lpstr>Main Related Players, Companies, Projects.</vt:lpstr>
      <vt:lpstr>Main Related Players, Companies, Projects.</vt:lpstr>
      <vt:lpstr>AI for Cyber Security Insights</vt:lpstr>
      <vt:lpstr>AI for Agriculture Insights</vt:lpstr>
      <vt:lpstr>AI for E-Commerce Insights</vt:lpstr>
      <vt:lpstr>References and Image Citations:</vt:lpstr>
      <vt:lpstr>References and Image Citations: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Profiling for Specific Sectors</dc:title>
  <dc:creator>admin</dc:creator>
  <cp:lastModifiedBy>karthik tvns</cp:lastModifiedBy>
  <cp:revision>107</cp:revision>
  <dcterms:modified xsi:type="dcterms:W3CDTF">2021-04-07T15:33:39Z</dcterms:modified>
</cp:coreProperties>
</file>